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2.svg" ContentType="image/svg+xml"/>
  <Override PartName="/ppt/media/image15.svg" ContentType="image/svg+xml"/>
  <Override PartName="/ppt/media/image18.svg" ContentType="image/svg+xml"/>
  <Override PartName="/ppt/media/image22.svg" ContentType="image/svg+xml"/>
  <Override PartName="/ppt/media/image44.svg" ContentType="image/svg+xml"/>
  <Override PartName="/ppt/media/image47.svg" ContentType="image/svg+xml"/>
  <Override PartName="/ppt/media/image49.svg" ContentType="image/svg+xml"/>
  <Override PartName="/ppt/media/image51.svg" ContentType="image/svg+xml"/>
  <Override PartName="/ppt/media/image5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3" r:id="rId9"/>
    <p:sldId id="264" r:id="rId10"/>
    <p:sldId id="265" r:id="rId11"/>
    <p:sldId id="266" r:id="rId12"/>
    <p:sldId id="267" r:id="rId13"/>
    <p:sldId id="268" r:id="rId14"/>
    <p:sldId id="269" r:id="rId15"/>
    <p:sldId id="282" r:id="rId16"/>
    <p:sldId id="277" r:id="rId17"/>
    <p:sldId id="278" r:id="rId18"/>
    <p:sldId id="279" r:id="rId19"/>
    <p:sldId id="283" r:id="rId20"/>
    <p:sldId id="285" r:id="rId21"/>
    <p:sldId id="295" r:id="rId22"/>
    <p:sldId id="271" r:id="rId23"/>
    <p:sldId id="270" r:id="rId24"/>
    <p:sldId id="272" r:id="rId25"/>
    <p:sldId id="273" r:id="rId26"/>
    <p:sldId id="274" r:id="rId27"/>
  </p:sldIdLst>
  <p:sldSz cx="18288000" cy="10287000"/>
  <p:notesSz cx="6858000" cy="9144000"/>
  <p:embeddedFontLst>
    <p:embeddedFont>
      <p:font typeface="Computer Says No" panose="00000400000000000000"/>
      <p:regular r:id="rId31"/>
    </p:embeddedFont>
    <p:embeddedFont>
      <p:font typeface="Poppins" panose="00000500000000000000"/>
      <p:regular r:id="rId32"/>
    </p:embeddedFont>
    <p:embeddedFont>
      <p:font typeface="Calibri" panose="020F0502020204030204" charset="0"/>
      <p:regular r:id="rId33"/>
      <p:bold r:id="rId34"/>
      <p:italic r:id="rId35"/>
      <p:boldItalic r:id="rId36"/>
    </p:embeddedFont>
    <p:embeddedFont>
      <p:font typeface="Poppins Medium" panose="000006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36"/>
        <p:guide pos="282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0.pn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0.pn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0.pn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9" Type="http://schemas.openxmlformats.org/officeDocument/2006/relationships/image" Target="../media/image49.svg"/><Relationship Id="rId8" Type="http://schemas.openxmlformats.org/officeDocument/2006/relationships/image" Target="../media/image48.png"/><Relationship Id="rId7" Type="http://schemas.openxmlformats.org/officeDocument/2006/relationships/image" Target="../media/image47.sv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 Id="rId3" Type="http://schemas.openxmlformats.org/officeDocument/2006/relationships/image" Target="../media/image44.svg"/><Relationship Id="rId2" Type="http://schemas.openxmlformats.org/officeDocument/2006/relationships/image" Target="../media/image43.png"/><Relationship Id="rId14" Type="http://schemas.openxmlformats.org/officeDocument/2006/relationships/slideLayout" Target="../slideLayouts/slideLayout7.xml"/><Relationship Id="rId13" Type="http://schemas.openxmlformats.org/officeDocument/2006/relationships/image" Target="../media/image53.svg"/><Relationship Id="rId12" Type="http://schemas.openxmlformats.org/officeDocument/2006/relationships/image" Target="../media/image52.png"/><Relationship Id="rId11" Type="http://schemas.openxmlformats.org/officeDocument/2006/relationships/image" Target="../media/image51.svg"/><Relationship Id="rId10" Type="http://schemas.openxmlformats.org/officeDocument/2006/relationships/image" Target="../media/image50.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20.pn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png"/><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6.png"/><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8.svg"/><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16.png"/><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5.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1"/>
            <a:stretch>
              <a:fillRect/>
            </a:stretch>
          </a:blipFill>
        </p:spPr>
      </p:sp>
      <p:sp>
        <p:nvSpPr>
          <p:cNvPr id="3" name="Freeform 3"/>
          <p:cNvSpPr/>
          <p:nvPr/>
        </p:nvSpPr>
        <p:spPr>
          <a:xfrm>
            <a:off x="-2056143" y="-1573242"/>
            <a:ext cx="6173053" cy="2601942"/>
          </a:xfrm>
          <a:custGeom>
            <a:avLst/>
            <a:gdLst/>
            <a:ahLst/>
            <a:cxnLst/>
            <a:rect l="l" t="t" r="r" b="b"/>
            <a:pathLst>
              <a:path w="6173053" h="2601942">
                <a:moveTo>
                  <a:pt x="0" y="0"/>
                </a:moveTo>
                <a:lnTo>
                  <a:pt x="6173053" y="0"/>
                </a:lnTo>
                <a:lnTo>
                  <a:pt x="6173053" y="2601942"/>
                </a:lnTo>
                <a:lnTo>
                  <a:pt x="0" y="2601942"/>
                </a:lnTo>
                <a:lnTo>
                  <a:pt x="0" y="0"/>
                </a:lnTo>
                <a:close/>
              </a:path>
            </a:pathLst>
          </a:custGeom>
          <a:blipFill>
            <a:blip r:embed="rId2"/>
            <a:stretch>
              <a:fillRect/>
            </a:stretch>
          </a:blipFill>
        </p:spPr>
      </p:sp>
      <p:sp>
        <p:nvSpPr>
          <p:cNvPr id="4" name="Freeform 4"/>
          <p:cNvSpPr/>
          <p:nvPr/>
        </p:nvSpPr>
        <p:spPr>
          <a:xfrm>
            <a:off x="15134527" y="-2888040"/>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5" name="Freeform 5"/>
          <p:cNvSpPr/>
          <p:nvPr/>
        </p:nvSpPr>
        <p:spPr>
          <a:xfrm>
            <a:off x="-2769715" y="2523504"/>
            <a:ext cx="4825046" cy="4219769"/>
          </a:xfrm>
          <a:custGeom>
            <a:avLst/>
            <a:gdLst/>
            <a:ahLst/>
            <a:cxnLst/>
            <a:rect l="l" t="t" r="r" b="b"/>
            <a:pathLst>
              <a:path w="4825046" h="4219769">
                <a:moveTo>
                  <a:pt x="0" y="0"/>
                </a:moveTo>
                <a:lnTo>
                  <a:pt x="4825046" y="0"/>
                </a:lnTo>
                <a:lnTo>
                  <a:pt x="4825046" y="4219768"/>
                </a:lnTo>
                <a:lnTo>
                  <a:pt x="0" y="4219768"/>
                </a:lnTo>
                <a:lnTo>
                  <a:pt x="0" y="0"/>
                </a:lnTo>
                <a:close/>
              </a:path>
            </a:pathLst>
          </a:custGeom>
          <a:blipFill>
            <a:blip r:embed="rId3"/>
            <a:stretch>
              <a:fillRect/>
            </a:stretch>
          </a:blipFill>
        </p:spPr>
      </p:sp>
      <p:sp>
        <p:nvSpPr>
          <p:cNvPr id="6" name="Freeform 6"/>
          <p:cNvSpPr/>
          <p:nvPr/>
        </p:nvSpPr>
        <p:spPr>
          <a:xfrm>
            <a:off x="304712" y="494988"/>
            <a:ext cx="4116910" cy="1808102"/>
          </a:xfrm>
          <a:custGeom>
            <a:avLst/>
            <a:gdLst/>
            <a:ahLst/>
            <a:cxnLst/>
            <a:rect l="l" t="t" r="r" b="b"/>
            <a:pathLst>
              <a:path w="4116910" h="1808102">
                <a:moveTo>
                  <a:pt x="0" y="0"/>
                </a:moveTo>
                <a:lnTo>
                  <a:pt x="4116910" y="0"/>
                </a:lnTo>
                <a:lnTo>
                  <a:pt x="4116910" y="1808102"/>
                </a:lnTo>
                <a:lnTo>
                  <a:pt x="0" y="1808102"/>
                </a:lnTo>
                <a:lnTo>
                  <a:pt x="0" y="0"/>
                </a:lnTo>
                <a:close/>
              </a:path>
            </a:pathLst>
          </a:custGeom>
          <a:blipFill>
            <a:blip r:embed="rId4"/>
            <a:stretch>
              <a:fillRect/>
            </a:stretch>
          </a:blipFill>
        </p:spPr>
      </p:sp>
      <p:sp>
        <p:nvSpPr>
          <p:cNvPr id="7" name="TextBox 7"/>
          <p:cNvSpPr txBox="1"/>
          <p:nvPr/>
        </p:nvSpPr>
        <p:spPr>
          <a:xfrm>
            <a:off x="4332722" y="1160279"/>
            <a:ext cx="12611458" cy="857250"/>
          </a:xfrm>
          <a:prstGeom prst="rect">
            <a:avLst/>
          </a:prstGeom>
        </p:spPr>
        <p:txBody>
          <a:bodyPr lIns="0" tIns="0" rIns="0" bIns="0" rtlCol="0" anchor="t">
            <a:spAutoFit/>
          </a:bodyPr>
          <a:lstStyle/>
          <a:p>
            <a:pPr algn="ctr">
              <a:lnSpc>
                <a:spcPts val="6300"/>
              </a:lnSpc>
              <a:spcBef>
                <a:spcPct val="0"/>
              </a:spcBef>
            </a:pPr>
            <a:r>
              <a:rPr lang="en-US" sz="4500">
                <a:solidFill>
                  <a:srgbClr val="FFFFFF"/>
                </a:solidFill>
                <a:latin typeface="Times New Roman" panose="02020603050405020304"/>
              </a:rPr>
              <a:t>TRƯỜNG ĐẠI HỌC CÔNG NGHIỆP TPHCM</a:t>
            </a:r>
            <a:endParaRPr lang="en-US" sz="4500">
              <a:solidFill>
                <a:srgbClr val="FFFFFF"/>
              </a:solidFill>
              <a:latin typeface="Times New Roman" panose="02020603050405020304"/>
            </a:endParaRPr>
          </a:p>
        </p:txBody>
      </p:sp>
      <p:sp>
        <p:nvSpPr>
          <p:cNvPr id="8" name="Freeform 8"/>
          <p:cNvSpPr/>
          <p:nvPr/>
        </p:nvSpPr>
        <p:spPr>
          <a:xfrm>
            <a:off x="2815572" y="6911127"/>
            <a:ext cx="10008973" cy="8229600"/>
          </a:xfrm>
          <a:custGeom>
            <a:avLst/>
            <a:gdLst/>
            <a:ahLst/>
            <a:cxnLst/>
            <a:rect l="l" t="t" r="r" b="b"/>
            <a:pathLst>
              <a:path w="10008973" h="8229600">
                <a:moveTo>
                  <a:pt x="0" y="0"/>
                </a:moveTo>
                <a:lnTo>
                  <a:pt x="10008972" y="0"/>
                </a:lnTo>
                <a:lnTo>
                  <a:pt x="10008972" y="8229600"/>
                </a:lnTo>
                <a:lnTo>
                  <a:pt x="0" y="8229600"/>
                </a:lnTo>
                <a:lnTo>
                  <a:pt x="0" y="0"/>
                </a:lnTo>
                <a:close/>
              </a:path>
            </a:pathLst>
          </a:custGeom>
          <a:blipFill>
            <a:blip r:embed="rId5"/>
            <a:stretch>
              <a:fillRect/>
            </a:stretch>
          </a:blipFill>
        </p:spPr>
      </p:sp>
      <p:sp>
        <p:nvSpPr>
          <p:cNvPr id="9" name="TextBox 9"/>
          <p:cNvSpPr txBox="1"/>
          <p:nvPr/>
        </p:nvSpPr>
        <p:spPr>
          <a:xfrm>
            <a:off x="4951095" y="2399665"/>
            <a:ext cx="8464550" cy="1191260"/>
          </a:xfrm>
          <a:prstGeom prst="rect">
            <a:avLst/>
          </a:prstGeom>
        </p:spPr>
        <p:txBody>
          <a:bodyPr wrap="square" lIns="0" tIns="0" rIns="0" bIns="0" rtlCol="0" anchor="t">
            <a:spAutoFit/>
          </a:bodyPr>
          <a:lstStyle/>
          <a:p>
            <a:pPr algn="ctr">
              <a:lnSpc>
                <a:spcPts val="9290"/>
              </a:lnSpc>
              <a:spcBef>
                <a:spcPct val="0"/>
              </a:spcBef>
            </a:pPr>
            <a:r>
              <a:rPr lang="en-US" sz="4000">
                <a:solidFill>
                  <a:srgbClr val="FFFFFF"/>
                </a:solidFill>
                <a:latin typeface="Times New Roman" panose="02020603050405020304" charset="0"/>
                <a:cs typeface="Times New Roman" panose="02020603050405020304" charset="0"/>
              </a:rPr>
              <a:t>MÔN HỌC: PHÁT TRIỂN ỨNG DỤNG</a:t>
            </a:r>
            <a:endParaRPr lang="en-US" sz="4000">
              <a:solidFill>
                <a:srgbClr val="FFFFFF"/>
              </a:solidFill>
              <a:latin typeface="Times New Roman" panose="02020603050405020304" charset="0"/>
              <a:cs typeface="Times New Roman" panose="02020603050405020304" charset="0"/>
            </a:endParaRPr>
          </a:p>
        </p:txBody>
      </p:sp>
      <p:sp>
        <p:nvSpPr>
          <p:cNvPr id="10" name="TextBox 10"/>
          <p:cNvSpPr txBox="1"/>
          <p:nvPr/>
        </p:nvSpPr>
        <p:spPr>
          <a:xfrm>
            <a:off x="1723390" y="3432810"/>
            <a:ext cx="15998825" cy="1435735"/>
          </a:xfrm>
          <a:prstGeom prst="rect">
            <a:avLst/>
          </a:prstGeom>
        </p:spPr>
        <p:txBody>
          <a:bodyPr wrap="square" lIns="0" tIns="0" rIns="0" bIns="0" rtlCol="0" anchor="t">
            <a:spAutoFit/>
          </a:bodyPr>
          <a:lstStyle/>
          <a:p>
            <a:pPr algn="ctr">
              <a:lnSpc>
                <a:spcPts val="11200"/>
              </a:lnSpc>
              <a:spcBef>
                <a:spcPct val="0"/>
              </a:spcBef>
            </a:pPr>
            <a:r>
              <a:rPr lang="en-US" sz="4500">
                <a:solidFill>
                  <a:srgbClr val="FFFFFF"/>
                </a:solidFill>
                <a:latin typeface="Times New Roman" panose="02020603050405020304" charset="0"/>
                <a:cs typeface="Times New Roman" panose="02020603050405020304" charset="0"/>
              </a:rPr>
              <a:t>ĐỀ TÀI: QUẢN LÝ LƯƠNG SẢN PHẨM CÔNG TY PACEPRO</a:t>
            </a:r>
            <a:endParaRPr lang="en-US" sz="4500">
              <a:solidFill>
                <a:srgbClr val="FFFFFF"/>
              </a:solidFill>
              <a:latin typeface="Times New Roman" panose="02020603050405020304" charset="0"/>
              <a:cs typeface="Times New Roman" panose="02020603050405020304" charset="0"/>
            </a:endParaRPr>
          </a:p>
        </p:txBody>
      </p:sp>
      <p:sp>
        <p:nvSpPr>
          <p:cNvPr id="11" name="TextBox 11"/>
          <p:cNvSpPr txBox="1"/>
          <p:nvPr/>
        </p:nvSpPr>
        <p:spPr>
          <a:xfrm>
            <a:off x="6039485" y="4793615"/>
            <a:ext cx="4413250" cy="1323340"/>
          </a:xfrm>
          <a:prstGeom prst="rect">
            <a:avLst/>
          </a:prstGeom>
        </p:spPr>
        <p:txBody>
          <a:bodyPr wrap="square" lIns="0" tIns="0" rIns="0" bIns="0" rtlCol="0" anchor="t">
            <a:spAutoFit/>
          </a:bodyPr>
          <a:lstStyle/>
          <a:p>
            <a:pPr algn="ctr">
              <a:lnSpc>
                <a:spcPts val="10320"/>
              </a:lnSpc>
              <a:spcBef>
                <a:spcPct val="0"/>
              </a:spcBef>
            </a:pPr>
            <a:r>
              <a:rPr lang="en-US" sz="3500">
                <a:solidFill>
                  <a:srgbClr val="FFFFFF"/>
                </a:solidFill>
                <a:latin typeface="Times New Roman" panose="02020603050405020304" charset="0"/>
                <a:cs typeface="Times New Roman" panose="02020603050405020304" charset="0"/>
              </a:rPr>
              <a:t>NHÓM 05</a:t>
            </a:r>
            <a:endParaRPr lang="en-US" sz="3500">
              <a:solidFill>
                <a:srgbClr val="FFFFFF"/>
              </a:solidFill>
              <a:latin typeface="Times New Roman" panose="02020603050405020304" charset="0"/>
              <a:cs typeface="Times New Roman" panose="02020603050405020304" charset="0"/>
            </a:endParaRPr>
          </a:p>
        </p:txBody>
      </p:sp>
      <p:sp>
        <p:nvSpPr>
          <p:cNvPr id="12" name="TextBox 12"/>
          <p:cNvSpPr txBox="1"/>
          <p:nvPr/>
        </p:nvSpPr>
        <p:spPr>
          <a:xfrm>
            <a:off x="9296572" y="6338357"/>
            <a:ext cx="8327647" cy="2893695"/>
          </a:xfrm>
          <a:prstGeom prst="rect">
            <a:avLst/>
          </a:prstGeom>
        </p:spPr>
        <p:txBody>
          <a:bodyPr lIns="0" tIns="0" rIns="0" bIns="0" rtlCol="0" anchor="t">
            <a:spAutoFit/>
          </a:bodyPr>
          <a:lstStyle/>
          <a:p>
            <a:pPr algn="ctr">
              <a:lnSpc>
                <a:spcPts val="3780"/>
              </a:lnSpc>
              <a:spcBef>
                <a:spcPct val="0"/>
              </a:spcBef>
            </a:pPr>
            <a:r>
              <a:rPr lang="en-US" sz="2700">
                <a:solidFill>
                  <a:srgbClr val="FFFFFF"/>
                </a:solidFill>
                <a:latin typeface="Times New Roman" panose="02020603050405020304"/>
              </a:rPr>
              <a:t>GIẢNG VIÊN HƯỚNG DẪN: TRẦN THỊ ANH THI</a:t>
            </a:r>
            <a:endParaRPr lang="en-US" sz="2700">
              <a:solidFill>
                <a:srgbClr val="FFFFFF"/>
              </a:solidFill>
              <a:latin typeface="Times New Roman" panose="02020603050405020304"/>
            </a:endParaRPr>
          </a:p>
          <a:p>
            <a:pPr algn="ctr">
              <a:lnSpc>
                <a:spcPts val="3780"/>
              </a:lnSpc>
              <a:spcBef>
                <a:spcPct val="0"/>
              </a:spcBef>
            </a:pPr>
            <a:r>
              <a:rPr lang="en-US" sz="2700">
                <a:solidFill>
                  <a:srgbClr val="FFFFFF"/>
                </a:solidFill>
                <a:latin typeface="Times New Roman" panose="02020603050405020304"/>
              </a:rPr>
              <a:t>THÀNH VIÊN THỰC HIỆN: </a:t>
            </a:r>
            <a:endParaRPr lang="en-US" sz="2700">
              <a:solidFill>
                <a:srgbClr val="FFFFFF"/>
              </a:solidFill>
              <a:latin typeface="Times New Roman" panose="02020603050405020304"/>
            </a:endParaRPr>
          </a:p>
          <a:p>
            <a:pPr algn="ctr">
              <a:lnSpc>
                <a:spcPts val="3780"/>
              </a:lnSpc>
              <a:spcBef>
                <a:spcPct val="0"/>
              </a:spcBef>
            </a:pPr>
            <a:r>
              <a:rPr lang="en-US" sz="2700">
                <a:solidFill>
                  <a:srgbClr val="FFFFFF"/>
                </a:solidFill>
                <a:latin typeface="Times New Roman" panose="02020603050405020304"/>
              </a:rPr>
              <a:t>HUỲNH CÔNG VƯƠNG (NHÓM TRƯỞNG) </a:t>
            </a:r>
            <a:endParaRPr lang="en-US" sz="2700">
              <a:solidFill>
                <a:srgbClr val="FFFFFF"/>
              </a:solidFill>
              <a:latin typeface="Times New Roman" panose="02020603050405020304"/>
            </a:endParaRPr>
          </a:p>
          <a:p>
            <a:pPr algn="ctr">
              <a:lnSpc>
                <a:spcPts val="3780"/>
              </a:lnSpc>
              <a:spcBef>
                <a:spcPct val="0"/>
              </a:spcBef>
            </a:pPr>
            <a:r>
              <a:rPr lang="en-US" sz="2700">
                <a:solidFill>
                  <a:srgbClr val="FFFFFF"/>
                </a:solidFill>
                <a:latin typeface="Times New Roman" panose="02020603050405020304"/>
              </a:rPr>
              <a:t>HOÀNG NGỌC TỚI</a:t>
            </a:r>
            <a:endParaRPr lang="en-US" sz="2700">
              <a:solidFill>
                <a:srgbClr val="FFFFFF"/>
              </a:solidFill>
              <a:latin typeface="Times New Roman" panose="02020603050405020304"/>
            </a:endParaRPr>
          </a:p>
          <a:p>
            <a:pPr algn="ctr">
              <a:lnSpc>
                <a:spcPts val="3780"/>
              </a:lnSpc>
              <a:spcBef>
                <a:spcPct val="0"/>
              </a:spcBef>
            </a:pPr>
            <a:r>
              <a:rPr lang="en-US" sz="2700">
                <a:solidFill>
                  <a:srgbClr val="FFFFFF"/>
                </a:solidFill>
                <a:latin typeface="Times New Roman" panose="02020603050405020304"/>
              </a:rPr>
              <a:t>NGUYỄN VIỆT HÙNG</a:t>
            </a:r>
            <a:endParaRPr lang="en-US" sz="2700">
              <a:solidFill>
                <a:srgbClr val="FFFFFF"/>
              </a:solidFill>
              <a:latin typeface="Times New Roman" panose="02020603050405020304"/>
            </a:endParaRPr>
          </a:p>
          <a:p>
            <a:pPr algn="ctr">
              <a:lnSpc>
                <a:spcPts val="3780"/>
              </a:lnSpc>
              <a:spcBef>
                <a:spcPct val="0"/>
              </a:spcBef>
            </a:pPr>
            <a:r>
              <a:rPr lang="en-US" sz="2700">
                <a:solidFill>
                  <a:srgbClr val="FFFFFF"/>
                </a:solidFill>
                <a:latin typeface="Times New Roman" panose="02020603050405020304"/>
              </a:rPr>
              <a:t>LÊ PHAN NGỌC MINH</a:t>
            </a:r>
            <a:endParaRPr lang="en-US" sz="2700">
              <a:solidFill>
                <a:srgbClr val="FFFFFF"/>
              </a:solidFill>
              <a:latin typeface="Times New Roman" panose="02020603050405020304"/>
            </a:endParaRPr>
          </a:p>
        </p:txBody>
      </p:sp>
      <p:sp>
        <p:nvSpPr>
          <p:cNvPr id="14" name="Text Box 13"/>
          <p:cNvSpPr txBox="1"/>
          <p:nvPr/>
        </p:nvSpPr>
        <p:spPr>
          <a:xfrm>
            <a:off x="16992600" y="92583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01</a:t>
            </a:r>
            <a:endParaRPr lang="en-US" sz="7370">
              <a:solidFill>
                <a:srgbClr val="FFFFFF"/>
              </a:solidFill>
              <a:latin typeface="Computer Says No" panose="0000040000000000000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3" name="Freeform 3"/>
          <p:cNvSpPr/>
          <p:nvPr/>
        </p:nvSpPr>
        <p:spPr>
          <a:xfrm rot="3091052">
            <a:off x="-461530" y="5268250"/>
            <a:ext cx="6638823" cy="5976180"/>
          </a:xfrm>
          <a:custGeom>
            <a:avLst/>
            <a:gdLst/>
            <a:ahLst/>
            <a:cxnLst/>
            <a:rect l="l" t="t" r="r" b="b"/>
            <a:pathLst>
              <a:path w="6638823" h="5976180">
                <a:moveTo>
                  <a:pt x="0" y="0"/>
                </a:moveTo>
                <a:lnTo>
                  <a:pt x="6638823" y="0"/>
                </a:lnTo>
                <a:lnTo>
                  <a:pt x="6638823" y="5976179"/>
                </a:lnTo>
                <a:lnTo>
                  <a:pt x="0" y="5976179"/>
                </a:lnTo>
                <a:lnTo>
                  <a:pt x="0" y="0"/>
                </a:lnTo>
                <a:close/>
              </a:path>
            </a:pathLst>
          </a:custGeom>
          <a:blipFill>
            <a:blip r:embed="rId2"/>
            <a:stretch>
              <a:fillRect/>
            </a:stretch>
          </a:blipFill>
        </p:spPr>
      </p:sp>
      <p:sp>
        <p:nvSpPr>
          <p:cNvPr id="4" name="Freeform 4"/>
          <p:cNvSpPr/>
          <p:nvPr/>
        </p:nvSpPr>
        <p:spPr>
          <a:xfrm>
            <a:off x="4664075" y="187325"/>
            <a:ext cx="8461375" cy="10099675"/>
          </a:xfrm>
          <a:custGeom>
            <a:avLst/>
            <a:gdLst/>
            <a:ahLst/>
            <a:cxnLst/>
            <a:rect l="l" t="t" r="r" b="b"/>
            <a:pathLst>
              <a:path w="6644110" h="10099581">
                <a:moveTo>
                  <a:pt x="0" y="0"/>
                </a:moveTo>
                <a:lnTo>
                  <a:pt x="6644110" y="0"/>
                </a:lnTo>
                <a:lnTo>
                  <a:pt x="6644110" y="10099581"/>
                </a:lnTo>
                <a:lnTo>
                  <a:pt x="0" y="10099581"/>
                </a:lnTo>
                <a:lnTo>
                  <a:pt x="0" y="0"/>
                </a:lnTo>
                <a:close/>
              </a:path>
            </a:pathLst>
          </a:custGeom>
          <a:blipFill>
            <a:blip r:embed="rId3"/>
            <a:stretch>
              <a:fillRect/>
            </a:stretch>
          </a:blipFill>
        </p:spPr>
      </p:sp>
      <p:sp>
        <p:nvSpPr>
          <p:cNvPr id="5" name="TextBox 5"/>
          <p:cNvSpPr txBox="1"/>
          <p:nvPr/>
        </p:nvSpPr>
        <p:spPr>
          <a:xfrm>
            <a:off x="383666" y="2162717"/>
            <a:ext cx="4182223" cy="534670"/>
          </a:xfrm>
          <a:prstGeom prst="rect">
            <a:avLst/>
          </a:prstGeom>
        </p:spPr>
        <p:txBody>
          <a:bodyPr lIns="0" tIns="0" rIns="0" bIns="0" rtlCol="0" anchor="t">
            <a:spAutoFit/>
          </a:bodyPr>
          <a:lstStyle/>
          <a:p>
            <a:pPr algn="ctr">
              <a:lnSpc>
                <a:spcPts val="2085"/>
              </a:lnSpc>
            </a:pPr>
            <a:r>
              <a:rPr lang="en-US" sz="2895">
                <a:solidFill>
                  <a:schemeClr val="bg1"/>
                </a:solidFill>
                <a:latin typeface="Times New Roman" panose="02020603050405020304"/>
              </a:rPr>
              <a:t>2.  MÔ TẢ USE CASE</a:t>
            </a:r>
            <a:endParaRPr lang="en-US" sz="2895">
              <a:solidFill>
                <a:schemeClr val="bg1"/>
              </a:solidFill>
              <a:latin typeface="Times New Roman" panose="02020603050405020304"/>
            </a:endParaRPr>
          </a:p>
          <a:p>
            <a:pPr marL="0" lvl="0" indent="0" algn="ctr">
              <a:lnSpc>
                <a:spcPts val="2085"/>
              </a:lnSpc>
              <a:spcBef>
                <a:spcPct val="0"/>
              </a:spcBef>
            </a:pPr>
            <a:endParaRPr lang="en-US" sz="2895">
              <a:solidFill>
                <a:schemeClr val="bg1"/>
              </a:solidFill>
              <a:latin typeface="Times New Roman" panose="02020603050405020304"/>
            </a:endParaRPr>
          </a:p>
        </p:txBody>
      </p:sp>
      <p:sp>
        <p:nvSpPr>
          <p:cNvPr id="6" name="Freeform 6"/>
          <p:cNvSpPr/>
          <p:nvPr/>
        </p:nvSpPr>
        <p:spPr>
          <a:xfrm>
            <a:off x="13487134" y="2247807"/>
            <a:ext cx="5758446" cy="6301385"/>
          </a:xfrm>
          <a:custGeom>
            <a:avLst/>
            <a:gdLst/>
            <a:ahLst/>
            <a:cxnLst/>
            <a:rect l="l" t="t" r="r" b="b"/>
            <a:pathLst>
              <a:path w="5758446" h="6301385">
                <a:moveTo>
                  <a:pt x="0" y="0"/>
                </a:moveTo>
                <a:lnTo>
                  <a:pt x="5758446" y="0"/>
                </a:lnTo>
                <a:lnTo>
                  <a:pt x="5758446" y="6301385"/>
                </a:lnTo>
                <a:lnTo>
                  <a:pt x="0" y="6301385"/>
                </a:lnTo>
                <a:lnTo>
                  <a:pt x="0" y="0"/>
                </a:lnTo>
                <a:close/>
              </a:path>
            </a:pathLst>
          </a:custGeom>
          <a:blipFill>
            <a:blip r:embed="rId4"/>
            <a:stretch>
              <a:fillRect/>
            </a:stretch>
          </a:blipFill>
        </p:spPr>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10</a:t>
            </a:r>
            <a:endParaRPr lang="en-US" sz="7370">
              <a:solidFill>
                <a:srgbClr val="FFFFFF"/>
              </a:solidFill>
              <a:latin typeface="Computer Says No" panose="0000040000000000000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4" name="Freeform 4"/>
          <p:cNvSpPr/>
          <p:nvPr/>
        </p:nvSpPr>
        <p:spPr>
          <a:xfrm>
            <a:off x="16494345" y="4870587"/>
            <a:ext cx="2991669" cy="2560075"/>
          </a:xfrm>
          <a:custGeom>
            <a:avLst/>
            <a:gdLst/>
            <a:ahLst/>
            <a:cxnLst/>
            <a:rect l="l" t="t" r="r" b="b"/>
            <a:pathLst>
              <a:path w="2991669" h="2560075">
                <a:moveTo>
                  <a:pt x="0" y="0"/>
                </a:moveTo>
                <a:lnTo>
                  <a:pt x="2991668" y="0"/>
                </a:lnTo>
                <a:lnTo>
                  <a:pt x="2991668" y="2560075"/>
                </a:lnTo>
                <a:lnTo>
                  <a:pt x="0" y="2560075"/>
                </a:lnTo>
                <a:lnTo>
                  <a:pt x="0" y="0"/>
                </a:lnTo>
                <a:close/>
              </a:path>
            </a:pathLst>
          </a:custGeom>
          <a:blipFill>
            <a:blip r:embed="rId3"/>
            <a:stretch>
              <a:fillRect/>
            </a:stretch>
          </a:blipFill>
        </p:spPr>
      </p:sp>
      <p:sp>
        <p:nvSpPr>
          <p:cNvPr id="5" name="Freeform 5"/>
          <p:cNvSpPr/>
          <p:nvPr/>
        </p:nvSpPr>
        <p:spPr>
          <a:xfrm>
            <a:off x="3048000" y="873760"/>
            <a:ext cx="13468985" cy="9306560"/>
          </a:xfrm>
          <a:custGeom>
            <a:avLst/>
            <a:gdLst/>
            <a:ahLst/>
            <a:cxnLst/>
            <a:rect l="l" t="t" r="r" b="b"/>
            <a:pathLst>
              <a:path w="11643934" h="10044767">
                <a:moveTo>
                  <a:pt x="0" y="0"/>
                </a:moveTo>
                <a:lnTo>
                  <a:pt x="11643934" y="0"/>
                </a:lnTo>
                <a:lnTo>
                  <a:pt x="11643934" y="10044768"/>
                </a:lnTo>
                <a:lnTo>
                  <a:pt x="0" y="10044768"/>
                </a:lnTo>
                <a:lnTo>
                  <a:pt x="0" y="0"/>
                </a:lnTo>
                <a:close/>
              </a:path>
            </a:pathLst>
          </a:custGeom>
          <a:blipFill>
            <a:blip r:embed="rId4"/>
            <a:stretch>
              <a:fillRect/>
            </a:stretch>
          </a:blipFill>
        </p:spPr>
      </p:sp>
      <p:sp>
        <p:nvSpPr>
          <p:cNvPr id="6" name="TextBox 6"/>
          <p:cNvSpPr txBox="1"/>
          <p:nvPr/>
        </p:nvSpPr>
        <p:spPr>
          <a:xfrm>
            <a:off x="3886200" y="266700"/>
            <a:ext cx="10767695" cy="607695"/>
          </a:xfrm>
          <a:prstGeom prst="rect">
            <a:avLst/>
          </a:prstGeom>
        </p:spPr>
        <p:txBody>
          <a:bodyPr wrap="square" lIns="0" tIns="0" rIns="0" bIns="0" rtlCol="0" anchor="t">
            <a:spAutoFit/>
          </a:bodyPr>
          <a:lstStyle/>
          <a:p>
            <a:pPr algn="ctr">
              <a:lnSpc>
                <a:spcPts val="2370"/>
              </a:lnSpc>
            </a:pPr>
            <a:r>
              <a:rPr lang="en-US" sz="3295">
                <a:solidFill>
                  <a:srgbClr val="FFFFFF"/>
                </a:solidFill>
                <a:latin typeface="Times New Roman" panose="02020603050405020304"/>
              </a:rPr>
              <a:t>3. MÔ HÌNH LỚP THỰC THỂ (CLASS DIAGRAM)</a:t>
            </a:r>
            <a:endParaRPr lang="en-US" sz="3295">
              <a:solidFill>
                <a:srgbClr val="FFFFFF"/>
              </a:solidFill>
              <a:latin typeface="Times New Roman" panose="02020603050405020304"/>
            </a:endParaRPr>
          </a:p>
          <a:p>
            <a:pPr marL="0" lvl="0" indent="0" algn="ctr">
              <a:lnSpc>
                <a:spcPts val="2370"/>
              </a:lnSpc>
              <a:spcBef>
                <a:spcPct val="0"/>
              </a:spcBef>
            </a:pPr>
          </a:p>
        </p:txBody>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11</a:t>
            </a:r>
            <a:endParaRPr lang="en-US" sz="7370">
              <a:solidFill>
                <a:srgbClr val="FFFFFF"/>
              </a:solidFill>
              <a:latin typeface="Computer Says No" panose="000004000000000000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4" name="Freeform 4"/>
          <p:cNvSpPr/>
          <p:nvPr/>
        </p:nvSpPr>
        <p:spPr>
          <a:xfrm>
            <a:off x="16200260" y="-1531375"/>
            <a:ext cx="2991669" cy="2560075"/>
          </a:xfrm>
          <a:custGeom>
            <a:avLst/>
            <a:gdLst/>
            <a:ahLst/>
            <a:cxnLst/>
            <a:rect l="l" t="t" r="r" b="b"/>
            <a:pathLst>
              <a:path w="2991669" h="2560075">
                <a:moveTo>
                  <a:pt x="0" y="0"/>
                </a:moveTo>
                <a:lnTo>
                  <a:pt x="2991669" y="0"/>
                </a:lnTo>
                <a:lnTo>
                  <a:pt x="2991669" y="2560075"/>
                </a:lnTo>
                <a:lnTo>
                  <a:pt x="0" y="2560075"/>
                </a:lnTo>
                <a:lnTo>
                  <a:pt x="0" y="0"/>
                </a:lnTo>
                <a:close/>
              </a:path>
            </a:pathLst>
          </a:custGeom>
          <a:blipFill>
            <a:blip r:embed="rId3"/>
            <a:stretch>
              <a:fillRect/>
            </a:stretch>
          </a:blipFill>
        </p:spPr>
      </p:sp>
      <p:sp>
        <p:nvSpPr>
          <p:cNvPr id="5" name="Freeform 5"/>
          <p:cNvSpPr/>
          <p:nvPr/>
        </p:nvSpPr>
        <p:spPr>
          <a:xfrm>
            <a:off x="348929" y="4299412"/>
            <a:ext cx="2991669" cy="2560075"/>
          </a:xfrm>
          <a:custGeom>
            <a:avLst/>
            <a:gdLst/>
            <a:ahLst/>
            <a:cxnLst/>
            <a:rect l="l" t="t" r="r" b="b"/>
            <a:pathLst>
              <a:path w="2991669" h="2560075">
                <a:moveTo>
                  <a:pt x="0" y="0"/>
                </a:moveTo>
                <a:lnTo>
                  <a:pt x="2991668" y="0"/>
                </a:lnTo>
                <a:lnTo>
                  <a:pt x="2991668" y="2560075"/>
                </a:lnTo>
                <a:lnTo>
                  <a:pt x="0" y="2560075"/>
                </a:lnTo>
                <a:lnTo>
                  <a:pt x="0" y="0"/>
                </a:lnTo>
                <a:close/>
              </a:path>
            </a:pathLst>
          </a:custGeom>
          <a:blipFill>
            <a:blip r:embed="rId3"/>
            <a:stretch>
              <a:fillRect/>
            </a:stretch>
          </a:blipFill>
        </p:spPr>
      </p:sp>
      <p:sp>
        <p:nvSpPr>
          <p:cNvPr id="6" name="Freeform 6"/>
          <p:cNvSpPr/>
          <p:nvPr/>
        </p:nvSpPr>
        <p:spPr>
          <a:xfrm>
            <a:off x="3349625" y="744220"/>
            <a:ext cx="13658850" cy="9390380"/>
          </a:xfrm>
          <a:custGeom>
            <a:avLst/>
            <a:gdLst/>
            <a:ahLst/>
            <a:cxnLst/>
            <a:rect l="l" t="t" r="r" b="b"/>
            <a:pathLst>
              <a:path w="12192035" h="9258123">
                <a:moveTo>
                  <a:pt x="0" y="0"/>
                </a:moveTo>
                <a:lnTo>
                  <a:pt x="12192035" y="0"/>
                </a:lnTo>
                <a:lnTo>
                  <a:pt x="12192035" y="9258123"/>
                </a:lnTo>
                <a:lnTo>
                  <a:pt x="0" y="9258123"/>
                </a:lnTo>
                <a:lnTo>
                  <a:pt x="0" y="0"/>
                </a:lnTo>
                <a:close/>
              </a:path>
            </a:pathLst>
          </a:custGeom>
          <a:blipFill>
            <a:blip r:embed="rId4"/>
            <a:stretch>
              <a:fillRect/>
            </a:stretch>
          </a:blipFill>
        </p:spPr>
      </p:sp>
      <p:sp>
        <p:nvSpPr>
          <p:cNvPr id="7" name="TextBox 7"/>
          <p:cNvSpPr txBox="1"/>
          <p:nvPr/>
        </p:nvSpPr>
        <p:spPr>
          <a:xfrm>
            <a:off x="4267200" y="266551"/>
            <a:ext cx="4762862" cy="607695"/>
          </a:xfrm>
          <a:prstGeom prst="rect">
            <a:avLst/>
          </a:prstGeom>
        </p:spPr>
        <p:txBody>
          <a:bodyPr lIns="0" tIns="0" rIns="0" bIns="0" rtlCol="0" anchor="t">
            <a:spAutoFit/>
          </a:bodyPr>
          <a:lstStyle/>
          <a:p>
            <a:pPr algn="ctr">
              <a:lnSpc>
                <a:spcPts val="2370"/>
              </a:lnSpc>
            </a:pPr>
            <a:r>
              <a:rPr lang="en-US" sz="3295">
                <a:solidFill>
                  <a:srgbClr val="FFFFFF"/>
                </a:solidFill>
                <a:latin typeface="Times New Roman" panose="02020603050405020304"/>
              </a:rPr>
              <a:t>4.  SƠ ĐỒ DỮ LIỆU</a:t>
            </a:r>
            <a:endParaRPr lang="en-US" sz="3295">
              <a:solidFill>
                <a:srgbClr val="FFFFFF"/>
              </a:solidFill>
              <a:latin typeface="Times New Roman" panose="02020603050405020304"/>
            </a:endParaRPr>
          </a:p>
          <a:p>
            <a:pPr marL="0" lvl="0" indent="0" algn="ctr">
              <a:lnSpc>
                <a:spcPts val="2370"/>
              </a:lnSpc>
              <a:spcBef>
                <a:spcPct val="0"/>
              </a:spcBef>
            </a:pPr>
          </a:p>
        </p:txBody>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12</a:t>
            </a:r>
            <a:endParaRPr lang="en-US" sz="7370">
              <a:solidFill>
                <a:srgbClr val="FFFFFF"/>
              </a:solidFill>
              <a:latin typeface="Computer Says No" panose="0000040000000000000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4" name="Freeform 4"/>
          <p:cNvSpPr/>
          <p:nvPr/>
        </p:nvSpPr>
        <p:spPr>
          <a:xfrm>
            <a:off x="16176281" y="-1280037"/>
            <a:ext cx="2991669" cy="2560075"/>
          </a:xfrm>
          <a:custGeom>
            <a:avLst/>
            <a:gdLst/>
            <a:ahLst/>
            <a:cxnLst/>
            <a:rect l="l" t="t" r="r" b="b"/>
            <a:pathLst>
              <a:path w="2991669" h="2560075">
                <a:moveTo>
                  <a:pt x="0" y="0"/>
                </a:moveTo>
                <a:lnTo>
                  <a:pt x="2991668" y="0"/>
                </a:lnTo>
                <a:lnTo>
                  <a:pt x="2991668" y="2560074"/>
                </a:lnTo>
                <a:lnTo>
                  <a:pt x="0" y="2560074"/>
                </a:lnTo>
                <a:lnTo>
                  <a:pt x="0" y="0"/>
                </a:lnTo>
                <a:close/>
              </a:path>
            </a:pathLst>
          </a:custGeom>
          <a:blipFill>
            <a:blip r:embed="rId3"/>
            <a:stretch>
              <a:fillRect/>
            </a:stretch>
          </a:blipFill>
        </p:spPr>
      </p:sp>
      <p:sp>
        <p:nvSpPr>
          <p:cNvPr id="5" name="Freeform 5"/>
          <p:cNvSpPr/>
          <p:nvPr/>
        </p:nvSpPr>
        <p:spPr>
          <a:xfrm>
            <a:off x="348929" y="4299412"/>
            <a:ext cx="2991669" cy="2560075"/>
          </a:xfrm>
          <a:custGeom>
            <a:avLst/>
            <a:gdLst/>
            <a:ahLst/>
            <a:cxnLst/>
            <a:rect l="l" t="t" r="r" b="b"/>
            <a:pathLst>
              <a:path w="2991669" h="2560075">
                <a:moveTo>
                  <a:pt x="0" y="0"/>
                </a:moveTo>
                <a:lnTo>
                  <a:pt x="2991668" y="0"/>
                </a:lnTo>
                <a:lnTo>
                  <a:pt x="2991668" y="2560075"/>
                </a:lnTo>
                <a:lnTo>
                  <a:pt x="0" y="2560075"/>
                </a:lnTo>
                <a:lnTo>
                  <a:pt x="0" y="0"/>
                </a:lnTo>
                <a:close/>
              </a:path>
            </a:pathLst>
          </a:custGeom>
          <a:blipFill>
            <a:blip r:embed="rId3"/>
            <a:stretch>
              <a:fillRect/>
            </a:stretch>
          </a:blipFill>
        </p:spPr>
      </p:sp>
      <p:sp>
        <p:nvSpPr>
          <p:cNvPr id="6" name="Freeform 6"/>
          <p:cNvSpPr/>
          <p:nvPr/>
        </p:nvSpPr>
        <p:spPr>
          <a:xfrm>
            <a:off x="3352800" y="1028700"/>
            <a:ext cx="13524230" cy="9065260"/>
          </a:xfrm>
          <a:custGeom>
            <a:avLst/>
            <a:gdLst/>
            <a:ahLst/>
            <a:cxnLst/>
            <a:rect l="l" t="t" r="r" b="b"/>
            <a:pathLst>
              <a:path w="12909253" h="8809319">
                <a:moveTo>
                  <a:pt x="0" y="0"/>
                </a:moveTo>
                <a:lnTo>
                  <a:pt x="12909253" y="0"/>
                </a:lnTo>
                <a:lnTo>
                  <a:pt x="12909253" y="8809319"/>
                </a:lnTo>
                <a:lnTo>
                  <a:pt x="0" y="8809319"/>
                </a:lnTo>
                <a:lnTo>
                  <a:pt x="0" y="0"/>
                </a:lnTo>
                <a:close/>
              </a:path>
            </a:pathLst>
          </a:custGeom>
          <a:blipFill>
            <a:blip r:embed="rId4"/>
            <a:stretch>
              <a:fillRect/>
            </a:stretch>
          </a:blipFill>
        </p:spPr>
      </p:sp>
      <p:sp>
        <p:nvSpPr>
          <p:cNvPr id="7" name="Freeform 7"/>
          <p:cNvSpPr/>
          <p:nvPr/>
        </p:nvSpPr>
        <p:spPr>
          <a:xfrm>
            <a:off x="5043039" y="1513926"/>
            <a:ext cx="4791445" cy="961790"/>
          </a:xfrm>
          <a:custGeom>
            <a:avLst/>
            <a:gdLst/>
            <a:ahLst/>
            <a:cxnLst/>
            <a:rect l="l" t="t" r="r" b="b"/>
            <a:pathLst>
              <a:path w="4791445" h="961790">
                <a:moveTo>
                  <a:pt x="0" y="0"/>
                </a:moveTo>
                <a:lnTo>
                  <a:pt x="4791445" y="0"/>
                </a:lnTo>
                <a:lnTo>
                  <a:pt x="4791445" y="961790"/>
                </a:lnTo>
                <a:lnTo>
                  <a:pt x="0" y="961790"/>
                </a:lnTo>
                <a:lnTo>
                  <a:pt x="0" y="0"/>
                </a:lnTo>
                <a:close/>
              </a:path>
            </a:pathLst>
          </a:custGeom>
          <a:blipFill>
            <a:blip r:embed="rId5"/>
            <a:stretch>
              <a:fillRect t="-1283" b="-1283"/>
            </a:stretch>
          </a:blipFill>
        </p:spPr>
      </p:sp>
      <p:sp>
        <p:nvSpPr>
          <p:cNvPr id="8" name="TextBox 8"/>
          <p:cNvSpPr txBox="1"/>
          <p:nvPr/>
        </p:nvSpPr>
        <p:spPr>
          <a:xfrm>
            <a:off x="3886200" y="342900"/>
            <a:ext cx="8324850" cy="523875"/>
          </a:xfrm>
          <a:prstGeom prst="rect">
            <a:avLst/>
          </a:prstGeom>
        </p:spPr>
        <p:txBody>
          <a:bodyPr lIns="0" tIns="0" rIns="0" bIns="0" rtlCol="0" anchor="t">
            <a:noAutofit/>
          </a:bodyPr>
          <a:lstStyle/>
          <a:p>
            <a:pPr algn="ctr">
              <a:lnSpc>
                <a:spcPts val="2370"/>
              </a:lnSpc>
            </a:pPr>
            <a:r>
              <a:rPr lang="en-US" sz="3295">
                <a:solidFill>
                  <a:srgbClr val="FFFFFF"/>
                </a:solidFill>
                <a:latin typeface="Times New Roman" panose="02020603050405020304"/>
              </a:rPr>
              <a:t>5. SCREEN FLOW (Sơ đồ luồng màn hình)</a:t>
            </a:r>
            <a:endParaRPr lang="en-US" sz="3295">
              <a:solidFill>
                <a:srgbClr val="FFFFFF"/>
              </a:solidFill>
              <a:latin typeface="Times New Roman" panose="02020603050405020304"/>
            </a:endParaRPr>
          </a:p>
          <a:p>
            <a:pPr marL="0" lvl="0" indent="0" algn="ctr">
              <a:lnSpc>
                <a:spcPts val="2370"/>
              </a:lnSpc>
              <a:spcBef>
                <a:spcPct val="0"/>
              </a:spcBef>
            </a:pPr>
          </a:p>
        </p:txBody>
      </p:sp>
      <p:sp>
        <p:nvSpPr>
          <p:cNvPr id="39" name="Text Box 38"/>
          <p:cNvSpPr txBox="1"/>
          <p:nvPr/>
        </p:nvSpPr>
        <p:spPr>
          <a:xfrm>
            <a:off x="172974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14</a:t>
            </a:r>
            <a:endParaRPr lang="en-US" sz="7370">
              <a:solidFill>
                <a:srgbClr val="FFFFFF"/>
              </a:solidFill>
              <a:latin typeface="Computer Says No" panose="0000040000000000000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8" name="TextBox 8"/>
          <p:cNvSpPr txBox="1"/>
          <p:nvPr/>
        </p:nvSpPr>
        <p:spPr>
          <a:xfrm>
            <a:off x="990600" y="3390935"/>
            <a:ext cx="8582928" cy="4372610"/>
          </a:xfrm>
          <a:prstGeom prst="rect">
            <a:avLst/>
          </a:prstGeom>
        </p:spPr>
        <p:txBody>
          <a:bodyPr lIns="0" tIns="0" rIns="0" bIns="0" rtlCol="0" anchor="t">
            <a:spAutoFit/>
          </a:bodyPr>
          <a:lstStyle/>
          <a:p>
            <a:pPr algn="ctr">
              <a:lnSpc>
                <a:spcPts val="17050"/>
              </a:lnSpc>
            </a:pPr>
            <a:r>
              <a:rPr lang="en-US" sz="10000">
                <a:solidFill>
                  <a:schemeClr val="bg1"/>
                </a:solidFill>
                <a:latin typeface="Times New Roman" panose="02020603050405020304" charset="0"/>
                <a:cs typeface="Times New Roman" panose="02020603050405020304" charset="0"/>
              </a:rPr>
              <a:t>III. HIỆN THỰC</a:t>
            </a:r>
            <a:endParaRPr lang="en-US" sz="10000">
              <a:solidFill>
                <a:schemeClr val="bg1"/>
              </a:solidFill>
              <a:latin typeface="Times New Roman" panose="02020603050405020304" charset="0"/>
              <a:cs typeface="Times New Roman" panose="02020603050405020304" charset="0"/>
            </a:endParaRPr>
          </a:p>
        </p:txBody>
      </p:sp>
      <p:sp>
        <p:nvSpPr>
          <p:cNvPr id="9" name="Freeform 9"/>
          <p:cNvSpPr/>
          <p:nvPr/>
        </p:nvSpPr>
        <p:spPr>
          <a:xfrm flipH="1">
            <a:off x="9220008" y="845285"/>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stretch>
              <a:fillRect/>
            </a:stretch>
          </a:blipFill>
        </p:spPr>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15</a:t>
            </a:r>
            <a:endParaRPr lang="en-US" sz="7370">
              <a:solidFill>
                <a:srgbClr val="FFFFFF"/>
              </a:solidFill>
              <a:latin typeface="Computer Says No" panose="000004000000000000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879201" y="-1063371"/>
            <a:ext cx="4817598" cy="4184142"/>
          </a:xfrm>
          <a:custGeom>
            <a:avLst/>
            <a:gdLst/>
            <a:ahLst/>
            <a:cxnLst/>
            <a:rect l="l" t="t" r="r" b="b"/>
            <a:pathLst>
              <a:path w="4817598" h="4184142">
                <a:moveTo>
                  <a:pt x="0" y="0"/>
                </a:moveTo>
                <a:lnTo>
                  <a:pt x="4817598" y="0"/>
                </a:lnTo>
                <a:lnTo>
                  <a:pt x="4817598" y="4184142"/>
                </a:lnTo>
                <a:lnTo>
                  <a:pt x="0" y="4184142"/>
                </a:lnTo>
                <a:lnTo>
                  <a:pt x="0" y="0"/>
                </a:lnTo>
                <a:close/>
              </a:path>
            </a:pathLst>
          </a:custGeom>
          <a:blipFill>
            <a:blip r:embed="rId1"/>
            <a:stretch>
              <a:fillRect/>
            </a:stretch>
          </a:blipFill>
        </p:spPr>
      </p:sp>
      <p:sp>
        <p:nvSpPr>
          <p:cNvPr id="3" name="Freeform 3"/>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2"/>
            <a:stretch>
              <a:fillRect/>
            </a:stretch>
          </a:blipFill>
        </p:spPr>
      </p:sp>
      <p:sp>
        <p:nvSpPr>
          <p:cNvPr id="4" name="Freeform 4"/>
          <p:cNvSpPr/>
          <p:nvPr/>
        </p:nvSpPr>
        <p:spPr>
          <a:xfrm>
            <a:off x="14782699" y="704827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3"/>
            <a:stretch>
              <a:fillRect/>
            </a:stretch>
          </a:blipFill>
        </p:spPr>
      </p:sp>
      <p:sp>
        <p:nvSpPr>
          <p:cNvPr id="5" name="Freeform 5"/>
          <p:cNvSpPr/>
          <p:nvPr/>
        </p:nvSpPr>
        <p:spPr>
          <a:xfrm rot="-1072226">
            <a:off x="-1005702" y="6339341"/>
            <a:ext cx="2810484" cy="6367201"/>
          </a:xfrm>
          <a:custGeom>
            <a:avLst/>
            <a:gdLst/>
            <a:ahLst/>
            <a:cxnLst/>
            <a:rect l="l" t="t" r="r" b="b"/>
            <a:pathLst>
              <a:path w="2810484" h="6367201">
                <a:moveTo>
                  <a:pt x="0" y="0"/>
                </a:moveTo>
                <a:lnTo>
                  <a:pt x="2810484" y="0"/>
                </a:lnTo>
                <a:lnTo>
                  <a:pt x="2810484" y="6367201"/>
                </a:lnTo>
                <a:lnTo>
                  <a:pt x="0" y="6367201"/>
                </a:lnTo>
                <a:lnTo>
                  <a:pt x="0" y="0"/>
                </a:lnTo>
                <a:close/>
              </a:path>
            </a:pathLst>
          </a:custGeom>
          <a:blipFill>
            <a:blip r:embed="rId4"/>
            <a:stretch>
              <a:fillRect/>
            </a:stretch>
          </a:blipFill>
        </p:spPr>
      </p:sp>
      <p:sp>
        <p:nvSpPr>
          <p:cNvPr id="39" name="Text Box 38"/>
          <p:cNvSpPr txBox="1"/>
          <p:nvPr/>
        </p:nvSpPr>
        <p:spPr>
          <a:xfrm>
            <a:off x="17373600" y="9391015"/>
            <a:ext cx="888365" cy="895985"/>
          </a:xfrm>
          <a:prstGeom prst="rect">
            <a:avLst/>
          </a:prstGeom>
          <a:noFill/>
        </p:spPr>
        <p:txBody>
          <a:bodyPr wrap="square" rtlCol="0" anchor="t">
            <a:noAutofit/>
          </a:bodyPr>
          <a:p>
            <a:r>
              <a:rPr lang="en-US" sz="5000">
                <a:solidFill>
                  <a:srgbClr val="FFFFFF"/>
                </a:solidFill>
                <a:latin typeface="Times New Roman" panose="02020603050405020304" charset="0"/>
                <a:cs typeface="Times New Roman" panose="02020603050405020304" charset="0"/>
                <a:sym typeface="+mn-ea"/>
              </a:rPr>
              <a:t>16</a:t>
            </a:r>
            <a:endParaRPr lang="en-US" sz="5000">
              <a:solidFill>
                <a:srgbClr val="FFFFFF"/>
              </a:solidFill>
              <a:latin typeface="Times New Roman" panose="02020603050405020304" charset="0"/>
              <a:cs typeface="Times New Roman" panose="02020603050405020304" charset="0"/>
              <a:sym typeface="+mn-ea"/>
            </a:endParaRPr>
          </a:p>
        </p:txBody>
      </p:sp>
      <p:sp>
        <p:nvSpPr>
          <p:cNvPr id="6" name="TextBox 8"/>
          <p:cNvSpPr txBox="1"/>
          <p:nvPr/>
        </p:nvSpPr>
        <p:spPr>
          <a:xfrm>
            <a:off x="3810000" y="342900"/>
            <a:ext cx="8324850" cy="523875"/>
          </a:xfrm>
          <a:prstGeom prst="rect">
            <a:avLst/>
          </a:prstGeom>
        </p:spPr>
        <p:txBody>
          <a:bodyPr lIns="0" tIns="0" rIns="0" bIns="0" rtlCol="0" anchor="t">
            <a:noAutofit/>
          </a:bodyPr>
          <a:p>
            <a:pPr marL="0" lvl="0" indent="0" algn="ctr">
              <a:lnSpc>
                <a:spcPts val="2370"/>
              </a:lnSpc>
              <a:spcBef>
                <a:spcPct val="0"/>
              </a:spcBef>
            </a:pPr>
            <a:r>
              <a:rPr lang="en-US" sz="3295">
                <a:solidFill>
                  <a:srgbClr val="FFFFFF"/>
                </a:solidFill>
                <a:latin typeface="Times New Roman" panose="02020603050405020304"/>
              </a:rPr>
              <a:t>1. Màn hình chấm công nhân viên</a:t>
            </a:r>
            <a:endParaRPr lang="en-US" sz="3295">
              <a:solidFill>
                <a:srgbClr val="FFFFFF"/>
              </a:solidFill>
              <a:latin typeface="Times New Roman" panose="02020603050405020304"/>
            </a:endParaRPr>
          </a:p>
        </p:txBody>
      </p:sp>
      <p:pic>
        <p:nvPicPr>
          <p:cNvPr id="7" name="Picture 6"/>
          <p:cNvPicPr>
            <a:picLocks noChangeAspect="1"/>
          </p:cNvPicPr>
          <p:nvPr/>
        </p:nvPicPr>
        <p:blipFill>
          <a:blip r:embed="rId5"/>
          <a:stretch>
            <a:fillRect/>
          </a:stretch>
        </p:blipFill>
        <p:spPr>
          <a:xfrm>
            <a:off x="533400" y="1181100"/>
            <a:ext cx="16544290" cy="85610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879201" y="-1063371"/>
            <a:ext cx="4817598" cy="4184142"/>
          </a:xfrm>
          <a:custGeom>
            <a:avLst/>
            <a:gdLst/>
            <a:ahLst/>
            <a:cxnLst/>
            <a:rect l="l" t="t" r="r" b="b"/>
            <a:pathLst>
              <a:path w="4817598" h="4184142">
                <a:moveTo>
                  <a:pt x="0" y="0"/>
                </a:moveTo>
                <a:lnTo>
                  <a:pt x="4817598" y="0"/>
                </a:lnTo>
                <a:lnTo>
                  <a:pt x="4817598" y="4184142"/>
                </a:lnTo>
                <a:lnTo>
                  <a:pt x="0" y="4184142"/>
                </a:lnTo>
                <a:lnTo>
                  <a:pt x="0" y="0"/>
                </a:lnTo>
                <a:close/>
              </a:path>
            </a:pathLst>
          </a:custGeom>
          <a:blipFill>
            <a:blip r:embed="rId1"/>
            <a:stretch>
              <a:fillRect/>
            </a:stretch>
          </a:blipFill>
        </p:spPr>
      </p:sp>
      <p:sp>
        <p:nvSpPr>
          <p:cNvPr id="3" name="Freeform 3"/>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2"/>
            <a:stretch>
              <a:fillRect/>
            </a:stretch>
          </a:blipFill>
        </p:spPr>
      </p:sp>
      <p:sp>
        <p:nvSpPr>
          <p:cNvPr id="4" name="Freeform 4"/>
          <p:cNvSpPr/>
          <p:nvPr/>
        </p:nvSpPr>
        <p:spPr>
          <a:xfrm>
            <a:off x="14858899" y="689587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3"/>
            <a:stretch>
              <a:fillRect/>
            </a:stretch>
          </a:blipFill>
        </p:spPr>
      </p:sp>
      <p:sp>
        <p:nvSpPr>
          <p:cNvPr id="5" name="Freeform 5"/>
          <p:cNvSpPr/>
          <p:nvPr/>
        </p:nvSpPr>
        <p:spPr>
          <a:xfrm rot="-1072226">
            <a:off x="-1005702" y="6339341"/>
            <a:ext cx="2810484" cy="6367201"/>
          </a:xfrm>
          <a:custGeom>
            <a:avLst/>
            <a:gdLst/>
            <a:ahLst/>
            <a:cxnLst/>
            <a:rect l="l" t="t" r="r" b="b"/>
            <a:pathLst>
              <a:path w="2810484" h="6367201">
                <a:moveTo>
                  <a:pt x="0" y="0"/>
                </a:moveTo>
                <a:lnTo>
                  <a:pt x="2810484" y="0"/>
                </a:lnTo>
                <a:lnTo>
                  <a:pt x="2810484" y="6367201"/>
                </a:lnTo>
                <a:lnTo>
                  <a:pt x="0" y="6367201"/>
                </a:lnTo>
                <a:lnTo>
                  <a:pt x="0" y="0"/>
                </a:lnTo>
                <a:close/>
              </a:path>
            </a:pathLst>
          </a:custGeom>
          <a:blipFill>
            <a:blip r:embed="rId4"/>
            <a:stretch>
              <a:fillRect/>
            </a:stretch>
          </a:blipFill>
        </p:spPr>
      </p:sp>
      <p:pic>
        <p:nvPicPr>
          <p:cNvPr id="6" name="Picture 5"/>
          <p:cNvPicPr>
            <a:picLocks noChangeAspect="1"/>
          </p:cNvPicPr>
          <p:nvPr/>
        </p:nvPicPr>
        <p:blipFill>
          <a:blip r:embed="rId5"/>
          <a:stretch>
            <a:fillRect/>
          </a:stretch>
        </p:blipFill>
        <p:spPr>
          <a:xfrm>
            <a:off x="304800" y="800100"/>
            <a:ext cx="16943705" cy="9037320"/>
          </a:xfrm>
          <a:prstGeom prst="rect">
            <a:avLst/>
          </a:prstGeom>
        </p:spPr>
      </p:pic>
      <p:sp>
        <p:nvSpPr>
          <p:cNvPr id="39" name="Text Box 38"/>
          <p:cNvSpPr txBox="1"/>
          <p:nvPr/>
        </p:nvSpPr>
        <p:spPr>
          <a:xfrm>
            <a:off x="17373600" y="92583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17</a:t>
            </a:r>
            <a:endParaRPr lang="en-US" sz="7370">
              <a:solidFill>
                <a:srgbClr val="FFFFFF"/>
              </a:solidFill>
              <a:latin typeface="Computer Says No" panose="00000400000000000000"/>
              <a:sym typeface="+mn-ea"/>
            </a:endParaRPr>
          </a:p>
        </p:txBody>
      </p:sp>
      <p:sp>
        <p:nvSpPr>
          <p:cNvPr id="7" name="TextBox 8"/>
          <p:cNvSpPr txBox="1"/>
          <p:nvPr/>
        </p:nvSpPr>
        <p:spPr>
          <a:xfrm>
            <a:off x="3886200" y="342900"/>
            <a:ext cx="8324850" cy="523875"/>
          </a:xfrm>
          <a:prstGeom prst="rect">
            <a:avLst/>
          </a:prstGeom>
        </p:spPr>
        <p:txBody>
          <a:bodyPr lIns="0" tIns="0" rIns="0" bIns="0" rtlCol="0" anchor="t">
            <a:noAutofit/>
          </a:bodyPr>
          <a:p>
            <a:pPr marL="0" lvl="0" indent="0" algn="ctr">
              <a:lnSpc>
                <a:spcPts val="2370"/>
              </a:lnSpc>
              <a:spcBef>
                <a:spcPct val="0"/>
              </a:spcBef>
            </a:pPr>
            <a:r>
              <a:rPr lang="en-US" sz="3295">
                <a:solidFill>
                  <a:srgbClr val="FFFFFF"/>
                </a:solidFill>
                <a:latin typeface="Times New Roman" panose="02020603050405020304"/>
              </a:rPr>
              <a:t>2. Màn hình phân công công nhân</a:t>
            </a:r>
            <a:endParaRPr lang="en-US" sz="3295">
              <a:solidFill>
                <a:srgbClr val="FFFFFF"/>
              </a:solidFill>
              <a:latin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879201" y="-1063371"/>
            <a:ext cx="4817598" cy="4184142"/>
          </a:xfrm>
          <a:custGeom>
            <a:avLst/>
            <a:gdLst/>
            <a:ahLst/>
            <a:cxnLst/>
            <a:rect l="l" t="t" r="r" b="b"/>
            <a:pathLst>
              <a:path w="4817598" h="4184142">
                <a:moveTo>
                  <a:pt x="0" y="0"/>
                </a:moveTo>
                <a:lnTo>
                  <a:pt x="4817598" y="0"/>
                </a:lnTo>
                <a:lnTo>
                  <a:pt x="4817598" y="4184142"/>
                </a:lnTo>
                <a:lnTo>
                  <a:pt x="0" y="4184142"/>
                </a:lnTo>
                <a:lnTo>
                  <a:pt x="0" y="0"/>
                </a:lnTo>
                <a:close/>
              </a:path>
            </a:pathLst>
          </a:custGeom>
          <a:blipFill>
            <a:blip r:embed="rId1"/>
            <a:stretch>
              <a:fillRect/>
            </a:stretch>
          </a:blipFill>
        </p:spPr>
      </p:sp>
      <p:sp>
        <p:nvSpPr>
          <p:cNvPr id="3" name="Freeform 3"/>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2"/>
            <a:stretch>
              <a:fillRect/>
            </a:stretch>
          </a:blipFill>
        </p:spPr>
      </p:sp>
      <p:sp>
        <p:nvSpPr>
          <p:cNvPr id="4" name="Freeform 4"/>
          <p:cNvSpPr/>
          <p:nvPr/>
        </p:nvSpPr>
        <p:spPr>
          <a:xfrm>
            <a:off x="14782699" y="697207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3"/>
            <a:stretch>
              <a:fillRect/>
            </a:stretch>
          </a:blipFill>
        </p:spPr>
      </p:sp>
      <p:sp>
        <p:nvSpPr>
          <p:cNvPr id="5" name="Freeform 5"/>
          <p:cNvSpPr/>
          <p:nvPr/>
        </p:nvSpPr>
        <p:spPr>
          <a:xfrm rot="-1072226">
            <a:off x="-1005702" y="6339341"/>
            <a:ext cx="2810484" cy="6367201"/>
          </a:xfrm>
          <a:custGeom>
            <a:avLst/>
            <a:gdLst/>
            <a:ahLst/>
            <a:cxnLst/>
            <a:rect l="l" t="t" r="r" b="b"/>
            <a:pathLst>
              <a:path w="2810484" h="6367201">
                <a:moveTo>
                  <a:pt x="0" y="0"/>
                </a:moveTo>
                <a:lnTo>
                  <a:pt x="2810484" y="0"/>
                </a:lnTo>
                <a:lnTo>
                  <a:pt x="2810484" y="6367201"/>
                </a:lnTo>
                <a:lnTo>
                  <a:pt x="0" y="6367201"/>
                </a:lnTo>
                <a:lnTo>
                  <a:pt x="0" y="0"/>
                </a:lnTo>
                <a:close/>
              </a:path>
            </a:pathLst>
          </a:custGeom>
          <a:blipFill>
            <a:blip r:embed="rId4"/>
            <a:stretch>
              <a:fillRect/>
            </a:stretch>
          </a:blipFill>
        </p:spPr>
      </p:sp>
      <p:pic>
        <p:nvPicPr>
          <p:cNvPr id="7" name="Picture 6"/>
          <p:cNvPicPr>
            <a:picLocks noChangeAspect="1"/>
          </p:cNvPicPr>
          <p:nvPr/>
        </p:nvPicPr>
        <p:blipFill>
          <a:blip r:embed="rId5"/>
          <a:stretch>
            <a:fillRect/>
          </a:stretch>
        </p:blipFill>
        <p:spPr>
          <a:xfrm>
            <a:off x="152400" y="723900"/>
            <a:ext cx="17087850" cy="9104630"/>
          </a:xfrm>
          <a:prstGeom prst="rect">
            <a:avLst/>
          </a:prstGeom>
        </p:spPr>
      </p:pic>
      <p:sp>
        <p:nvSpPr>
          <p:cNvPr id="39" name="Text Box 38"/>
          <p:cNvSpPr txBox="1"/>
          <p:nvPr/>
        </p:nvSpPr>
        <p:spPr>
          <a:xfrm>
            <a:off x="17373600" y="92583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18</a:t>
            </a:r>
            <a:endParaRPr lang="en-US" sz="7370">
              <a:solidFill>
                <a:srgbClr val="FFFFFF"/>
              </a:solidFill>
              <a:latin typeface="Computer Says No" panose="00000400000000000000"/>
              <a:sym typeface="+mn-ea"/>
            </a:endParaRPr>
          </a:p>
        </p:txBody>
      </p:sp>
      <p:sp>
        <p:nvSpPr>
          <p:cNvPr id="6" name="TextBox 8"/>
          <p:cNvSpPr txBox="1"/>
          <p:nvPr/>
        </p:nvSpPr>
        <p:spPr>
          <a:xfrm>
            <a:off x="3886200" y="342900"/>
            <a:ext cx="8324850" cy="523875"/>
          </a:xfrm>
          <a:prstGeom prst="rect">
            <a:avLst/>
          </a:prstGeom>
        </p:spPr>
        <p:txBody>
          <a:bodyPr lIns="0" tIns="0" rIns="0" bIns="0" rtlCol="0" anchor="t">
            <a:noAutofit/>
          </a:bodyPr>
          <a:p>
            <a:pPr marL="0" lvl="0" indent="0" algn="ctr">
              <a:lnSpc>
                <a:spcPts val="2370"/>
              </a:lnSpc>
              <a:spcBef>
                <a:spcPct val="0"/>
              </a:spcBef>
            </a:pPr>
            <a:r>
              <a:rPr lang="en-US" sz="3295">
                <a:solidFill>
                  <a:srgbClr val="FFFFFF"/>
                </a:solidFill>
                <a:latin typeface="Times New Roman" panose="02020603050405020304"/>
              </a:rPr>
              <a:t>3. Màn hình thông kê lương nhân viên</a:t>
            </a:r>
            <a:endParaRPr lang="en-US" sz="3295">
              <a:solidFill>
                <a:srgbClr val="FFFFFF"/>
              </a:solidFill>
              <a:latin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8" name="TextBox 8"/>
          <p:cNvSpPr txBox="1"/>
          <p:nvPr/>
        </p:nvSpPr>
        <p:spPr>
          <a:xfrm>
            <a:off x="1028700" y="4134520"/>
            <a:ext cx="8582928" cy="2186305"/>
          </a:xfrm>
          <a:prstGeom prst="rect">
            <a:avLst/>
          </a:prstGeom>
        </p:spPr>
        <p:txBody>
          <a:bodyPr lIns="0" tIns="0" rIns="0" bIns="0" rtlCol="0" anchor="t">
            <a:spAutoFit/>
          </a:bodyPr>
          <a:lstStyle/>
          <a:p>
            <a:pPr algn="ctr">
              <a:lnSpc>
                <a:spcPts val="17050"/>
              </a:lnSpc>
            </a:pPr>
            <a:r>
              <a:rPr lang="en-US" sz="8000">
                <a:solidFill>
                  <a:schemeClr val="bg1"/>
                </a:solidFill>
                <a:latin typeface="Times New Roman" panose="02020603050405020304" charset="0"/>
                <a:cs typeface="Times New Roman" panose="02020603050405020304" charset="0"/>
              </a:rPr>
              <a:t>IV. KIỂM THỬ</a:t>
            </a:r>
            <a:endParaRPr lang="en-US" sz="8000">
              <a:solidFill>
                <a:schemeClr val="bg1"/>
              </a:solidFill>
              <a:latin typeface="Times New Roman" panose="02020603050405020304" charset="0"/>
              <a:cs typeface="Times New Roman" panose="02020603050405020304" charset="0"/>
            </a:endParaRPr>
          </a:p>
        </p:txBody>
      </p:sp>
      <p:sp>
        <p:nvSpPr>
          <p:cNvPr id="9" name="Freeform 9"/>
          <p:cNvSpPr/>
          <p:nvPr/>
        </p:nvSpPr>
        <p:spPr>
          <a:xfrm flipH="1">
            <a:off x="9220008" y="845285"/>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stretch>
              <a:fillRect/>
            </a:stretch>
          </a:blipFill>
        </p:spPr>
      </p:sp>
      <p:sp>
        <p:nvSpPr>
          <p:cNvPr id="39" name="Text Box 38"/>
          <p:cNvSpPr txBox="1"/>
          <p:nvPr/>
        </p:nvSpPr>
        <p:spPr>
          <a:xfrm>
            <a:off x="17145000" y="9105900"/>
            <a:ext cx="914400" cy="964565"/>
          </a:xfrm>
          <a:prstGeom prst="rect">
            <a:avLst/>
          </a:prstGeom>
          <a:noFill/>
        </p:spPr>
        <p:txBody>
          <a:bodyPr wrap="square" rtlCol="0" anchor="t">
            <a:noAutofit/>
          </a:bodyPr>
          <a:p>
            <a:r>
              <a:rPr lang="en-US" sz="5000">
                <a:solidFill>
                  <a:srgbClr val="FFFFFF"/>
                </a:solidFill>
                <a:latin typeface="Times New Roman" panose="02020603050405020304" charset="0"/>
                <a:cs typeface="Times New Roman" panose="02020603050405020304" charset="0"/>
                <a:sym typeface="+mn-ea"/>
              </a:rPr>
              <a:t>19</a:t>
            </a:r>
            <a:endParaRPr lang="en-US" sz="5000">
              <a:solidFill>
                <a:srgbClr val="FFFFFF"/>
              </a:solidFill>
              <a:latin typeface="Times New Roman" panose="02020603050405020304" charset="0"/>
              <a:cs typeface="Times New Roman" panose="02020603050405020304"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30" name="Freeform 2"/>
          <p:cNvSpPr/>
          <p:nvPr/>
        </p:nvSpPr>
        <p:spPr>
          <a:xfrm>
            <a:off x="215812" y="221420"/>
            <a:ext cx="2092093" cy="1675041"/>
          </a:xfrm>
          <a:custGeom>
            <a:avLst/>
            <a:gdLst/>
            <a:ahLst/>
            <a:cxnLst/>
            <a:rect l="l" t="t" r="r" b="b"/>
            <a:pathLst>
              <a:path w="2092093" h="1675041">
                <a:moveTo>
                  <a:pt x="0" y="0"/>
                </a:moveTo>
                <a:lnTo>
                  <a:pt x="2092093" y="0"/>
                </a:lnTo>
                <a:lnTo>
                  <a:pt x="2092093" y="1675042"/>
                </a:lnTo>
                <a:lnTo>
                  <a:pt x="0" y="1675042"/>
                </a:lnTo>
                <a:lnTo>
                  <a:pt x="0" y="0"/>
                </a:lnTo>
                <a:close/>
              </a:path>
            </a:pathLst>
          </a:custGeom>
          <a:blipFill>
            <a:blip r:embed="rId1"/>
            <a:stretch>
              <a:fillRect/>
            </a:stretch>
          </a:blipFill>
        </p:spPr>
      </p:sp>
      <p:sp>
        <p:nvSpPr>
          <p:cNvPr id="31" name="TextBox 2"/>
          <p:cNvSpPr txBox="1"/>
          <p:nvPr/>
        </p:nvSpPr>
        <p:spPr>
          <a:xfrm>
            <a:off x="2514600" y="547400"/>
            <a:ext cx="5416003" cy="512445"/>
          </a:xfrm>
          <a:prstGeom prst="rect">
            <a:avLst/>
          </a:prstGeom>
        </p:spPr>
        <p:txBody>
          <a:bodyPr lIns="0" tIns="0" rIns="0" bIns="0" rtlCol="0" anchor="t">
            <a:spAutoFit/>
          </a:bodyPr>
          <a:p>
            <a:pPr algn="ctr">
              <a:lnSpc>
                <a:spcPts val="3960"/>
              </a:lnSpc>
            </a:pPr>
            <a:r>
              <a:rPr lang="en-US" sz="3600" spc="-72">
                <a:solidFill>
                  <a:schemeClr val="bg1"/>
                </a:solidFill>
                <a:latin typeface="Times New Roman" panose="02020603050405020304" charset="0"/>
                <a:cs typeface="Times New Roman" panose="02020603050405020304" charset="0"/>
              </a:rPr>
              <a:t>KẾT QUẢ TEST CASE</a:t>
            </a:r>
            <a:endParaRPr lang="en-US" sz="3600" spc="-72">
              <a:solidFill>
                <a:schemeClr val="bg1"/>
              </a:solidFill>
              <a:latin typeface="Times New Roman" panose="02020603050405020304" charset="0"/>
              <a:cs typeface="Times New Roman" panose="02020603050405020304" charset="0"/>
            </a:endParaRPr>
          </a:p>
        </p:txBody>
      </p:sp>
      <p:sp>
        <p:nvSpPr>
          <p:cNvPr id="32" name="TextBox 3"/>
          <p:cNvSpPr txBox="1"/>
          <p:nvPr/>
        </p:nvSpPr>
        <p:spPr>
          <a:xfrm>
            <a:off x="3276600" y="6317563"/>
            <a:ext cx="920136" cy="466725"/>
          </a:xfrm>
          <a:prstGeom prst="rect">
            <a:avLst/>
          </a:prstGeom>
        </p:spPr>
        <p:txBody>
          <a:bodyPr lIns="0" tIns="0" rIns="0" bIns="0" rtlCol="0" anchor="t">
            <a:spAutoFit/>
          </a:bodyPr>
          <a:p>
            <a:pPr algn="ctr">
              <a:lnSpc>
                <a:spcPts val="3640"/>
              </a:lnSpc>
            </a:pPr>
            <a:r>
              <a:rPr lang="en-US" sz="3200">
                <a:solidFill>
                  <a:schemeClr val="bg1"/>
                </a:solidFill>
                <a:latin typeface="Times New Roman" panose="02020603050405020304" charset="0"/>
                <a:cs typeface="Times New Roman" panose="02020603050405020304" charset="0"/>
              </a:rPr>
              <a:t>10</a:t>
            </a:r>
            <a:endParaRPr lang="en-US" sz="3200">
              <a:solidFill>
                <a:schemeClr val="bg1"/>
              </a:solidFill>
              <a:latin typeface="Times New Roman" panose="02020603050405020304" charset="0"/>
              <a:cs typeface="Times New Roman" panose="02020603050405020304" charset="0"/>
            </a:endParaRPr>
          </a:p>
        </p:txBody>
      </p:sp>
      <p:sp>
        <p:nvSpPr>
          <p:cNvPr id="33" name="TextBox 4"/>
          <p:cNvSpPr txBox="1"/>
          <p:nvPr/>
        </p:nvSpPr>
        <p:spPr>
          <a:xfrm>
            <a:off x="3276600" y="4991222"/>
            <a:ext cx="920136" cy="466725"/>
          </a:xfrm>
          <a:prstGeom prst="rect">
            <a:avLst/>
          </a:prstGeom>
        </p:spPr>
        <p:txBody>
          <a:bodyPr lIns="0" tIns="0" rIns="0" bIns="0" rtlCol="0" anchor="t">
            <a:spAutoFit/>
          </a:bodyPr>
          <a:p>
            <a:pPr algn="ctr">
              <a:lnSpc>
                <a:spcPts val="3640"/>
              </a:lnSpc>
            </a:pPr>
            <a:r>
              <a:rPr lang="en-US" sz="3200">
                <a:solidFill>
                  <a:schemeClr val="bg1"/>
                </a:solidFill>
                <a:latin typeface="Times New Roman" panose="02020603050405020304" charset="0"/>
                <a:cs typeface="Times New Roman" panose="02020603050405020304" charset="0"/>
              </a:rPr>
              <a:t>20</a:t>
            </a:r>
            <a:endParaRPr lang="en-US" sz="3200">
              <a:solidFill>
                <a:schemeClr val="bg1"/>
              </a:solidFill>
              <a:latin typeface="Times New Roman" panose="02020603050405020304" charset="0"/>
              <a:cs typeface="Times New Roman" panose="02020603050405020304" charset="0"/>
            </a:endParaRPr>
          </a:p>
        </p:txBody>
      </p:sp>
      <p:sp>
        <p:nvSpPr>
          <p:cNvPr id="34" name="TextBox 5"/>
          <p:cNvSpPr txBox="1"/>
          <p:nvPr/>
        </p:nvSpPr>
        <p:spPr>
          <a:xfrm>
            <a:off x="3276600" y="3664882"/>
            <a:ext cx="920136" cy="466725"/>
          </a:xfrm>
          <a:prstGeom prst="rect">
            <a:avLst/>
          </a:prstGeom>
        </p:spPr>
        <p:txBody>
          <a:bodyPr lIns="0" tIns="0" rIns="0" bIns="0" rtlCol="0" anchor="t">
            <a:spAutoFit/>
          </a:bodyPr>
          <a:p>
            <a:pPr algn="ctr">
              <a:lnSpc>
                <a:spcPts val="3640"/>
              </a:lnSpc>
            </a:pPr>
            <a:r>
              <a:rPr lang="en-US" sz="3200">
                <a:solidFill>
                  <a:schemeClr val="bg1"/>
                </a:solidFill>
                <a:latin typeface="Times New Roman" panose="02020603050405020304" charset="0"/>
                <a:cs typeface="Times New Roman" panose="02020603050405020304" charset="0"/>
              </a:rPr>
              <a:t>30</a:t>
            </a:r>
            <a:endParaRPr lang="en-US" sz="3200">
              <a:solidFill>
                <a:schemeClr val="bg1"/>
              </a:solidFill>
              <a:latin typeface="Times New Roman" panose="02020603050405020304" charset="0"/>
              <a:cs typeface="Times New Roman" panose="02020603050405020304" charset="0"/>
            </a:endParaRPr>
          </a:p>
        </p:txBody>
      </p:sp>
      <p:sp>
        <p:nvSpPr>
          <p:cNvPr id="35" name="TextBox 6"/>
          <p:cNvSpPr txBox="1"/>
          <p:nvPr/>
        </p:nvSpPr>
        <p:spPr>
          <a:xfrm>
            <a:off x="3276600" y="2338542"/>
            <a:ext cx="920136" cy="466725"/>
          </a:xfrm>
          <a:prstGeom prst="rect">
            <a:avLst/>
          </a:prstGeom>
        </p:spPr>
        <p:txBody>
          <a:bodyPr lIns="0" tIns="0" rIns="0" bIns="0" rtlCol="0" anchor="t">
            <a:spAutoFit/>
          </a:bodyPr>
          <a:p>
            <a:pPr algn="ctr">
              <a:lnSpc>
                <a:spcPts val="3640"/>
              </a:lnSpc>
            </a:pPr>
            <a:r>
              <a:rPr lang="en-US" sz="3200">
                <a:solidFill>
                  <a:schemeClr val="bg1"/>
                </a:solidFill>
                <a:latin typeface="Times New Roman" panose="02020603050405020304" charset="0"/>
                <a:cs typeface="Times New Roman" panose="02020603050405020304" charset="0"/>
              </a:rPr>
              <a:t>40</a:t>
            </a:r>
            <a:endParaRPr lang="en-US" sz="3200">
              <a:solidFill>
                <a:schemeClr val="bg1"/>
              </a:solidFill>
              <a:latin typeface="Times New Roman" panose="02020603050405020304" charset="0"/>
              <a:cs typeface="Times New Roman" panose="02020603050405020304" charset="0"/>
            </a:endParaRPr>
          </a:p>
        </p:txBody>
      </p:sp>
      <p:grpSp>
        <p:nvGrpSpPr>
          <p:cNvPr id="36" name="Group 7"/>
          <p:cNvGrpSpPr/>
          <p:nvPr/>
        </p:nvGrpSpPr>
        <p:grpSpPr>
          <a:xfrm rot="0">
            <a:off x="4606290" y="1790700"/>
            <a:ext cx="7651115" cy="5285740"/>
            <a:chOff x="0" y="0"/>
            <a:chExt cx="26392472" cy="7047714"/>
          </a:xfrm>
        </p:grpSpPr>
        <p:sp>
          <p:nvSpPr>
            <p:cNvPr id="37" name="AutoShape 8"/>
            <p:cNvSpPr/>
            <p:nvPr/>
          </p:nvSpPr>
          <p:spPr>
            <a:xfrm>
              <a:off x="0" y="4681666"/>
              <a:ext cx="26392472" cy="25216"/>
            </a:xfrm>
            <a:prstGeom prst="rect">
              <a:avLst/>
            </a:prstGeom>
            <a:solidFill>
              <a:srgbClr val="191919">
                <a:alpha val="19608"/>
              </a:srgbClr>
            </a:solidFill>
          </p:spPr>
        </p:sp>
        <p:sp>
          <p:nvSpPr>
            <p:cNvPr id="38" name="AutoShape 9"/>
            <p:cNvSpPr/>
            <p:nvPr/>
          </p:nvSpPr>
          <p:spPr>
            <a:xfrm>
              <a:off x="0" y="7022498"/>
              <a:ext cx="26392472" cy="25216"/>
            </a:xfrm>
            <a:prstGeom prst="rect">
              <a:avLst/>
            </a:prstGeom>
            <a:solidFill>
              <a:srgbClr val="191919">
                <a:alpha val="19608"/>
              </a:srgbClr>
            </a:solidFill>
          </p:spPr>
        </p:sp>
        <p:sp>
          <p:nvSpPr>
            <p:cNvPr id="40" name="AutoShape 10"/>
            <p:cNvSpPr/>
            <p:nvPr/>
          </p:nvSpPr>
          <p:spPr>
            <a:xfrm>
              <a:off x="0" y="0"/>
              <a:ext cx="26392472" cy="25216"/>
            </a:xfrm>
            <a:prstGeom prst="rect">
              <a:avLst/>
            </a:prstGeom>
            <a:solidFill>
              <a:srgbClr val="191919">
                <a:alpha val="19608"/>
              </a:srgbClr>
            </a:solidFill>
          </p:spPr>
        </p:sp>
        <p:sp>
          <p:nvSpPr>
            <p:cNvPr id="41" name="AutoShape 11"/>
            <p:cNvSpPr/>
            <p:nvPr/>
          </p:nvSpPr>
          <p:spPr>
            <a:xfrm>
              <a:off x="0" y="2340833"/>
              <a:ext cx="26392472" cy="25216"/>
            </a:xfrm>
            <a:prstGeom prst="rect">
              <a:avLst/>
            </a:prstGeom>
            <a:solidFill>
              <a:srgbClr val="191919">
                <a:alpha val="19608"/>
              </a:srgbClr>
            </a:solidFill>
          </p:spPr>
        </p:sp>
      </p:grpSp>
      <p:sp>
        <p:nvSpPr>
          <p:cNvPr id="42" name="TextBox 12"/>
          <p:cNvSpPr txBox="1"/>
          <p:nvPr/>
        </p:nvSpPr>
        <p:spPr>
          <a:xfrm>
            <a:off x="4895871" y="7264878"/>
            <a:ext cx="2762250" cy="441960"/>
          </a:xfrm>
          <a:prstGeom prst="rect">
            <a:avLst/>
          </a:prstGeom>
        </p:spPr>
        <p:txBody>
          <a:bodyPr lIns="0" tIns="0" rIns="0" bIns="0" rtlCol="0" anchor="t">
            <a:spAutoFit/>
          </a:bodyPr>
          <a:p>
            <a:pPr marL="0" lvl="0" indent="0" algn="ctr">
              <a:lnSpc>
                <a:spcPts val="3600"/>
              </a:lnSpc>
            </a:pPr>
            <a:r>
              <a:rPr lang="en-US" sz="2400" spc="120">
                <a:solidFill>
                  <a:schemeClr val="bg1"/>
                </a:solidFill>
                <a:latin typeface="Times New Roman" panose="02020603050405020304" charset="0"/>
                <a:cs typeface="Times New Roman" panose="02020603050405020304" charset="0"/>
              </a:rPr>
              <a:t>PASS</a:t>
            </a:r>
            <a:endParaRPr lang="en-US" sz="2400" spc="120">
              <a:solidFill>
                <a:schemeClr val="bg1"/>
              </a:solidFill>
              <a:latin typeface="Times New Roman" panose="02020603050405020304" charset="0"/>
              <a:cs typeface="Times New Roman" panose="02020603050405020304" charset="0"/>
            </a:endParaRPr>
          </a:p>
        </p:txBody>
      </p:sp>
      <p:sp>
        <p:nvSpPr>
          <p:cNvPr id="43" name="TextBox 13"/>
          <p:cNvSpPr txBox="1"/>
          <p:nvPr/>
        </p:nvSpPr>
        <p:spPr>
          <a:xfrm>
            <a:off x="7848621" y="7264878"/>
            <a:ext cx="2762250" cy="441960"/>
          </a:xfrm>
          <a:prstGeom prst="rect">
            <a:avLst/>
          </a:prstGeom>
        </p:spPr>
        <p:txBody>
          <a:bodyPr lIns="0" tIns="0" rIns="0" bIns="0" rtlCol="0" anchor="t">
            <a:spAutoFit/>
          </a:bodyPr>
          <a:p>
            <a:pPr marL="0" lvl="0" indent="0" algn="ctr">
              <a:lnSpc>
                <a:spcPts val="3600"/>
              </a:lnSpc>
              <a:spcBef>
                <a:spcPct val="0"/>
              </a:spcBef>
            </a:pPr>
            <a:r>
              <a:rPr lang="en-US" sz="2400" spc="120">
                <a:solidFill>
                  <a:schemeClr val="bg1"/>
                </a:solidFill>
                <a:latin typeface="Times New Roman" panose="02020603050405020304" charset="0"/>
                <a:cs typeface="Times New Roman" panose="02020603050405020304" charset="0"/>
              </a:rPr>
              <a:t>FAIL</a:t>
            </a:r>
            <a:endParaRPr lang="en-US" sz="2400" spc="120">
              <a:solidFill>
                <a:schemeClr val="bg1"/>
              </a:solidFill>
              <a:latin typeface="Times New Roman" panose="02020603050405020304" charset="0"/>
              <a:cs typeface="Times New Roman" panose="02020603050405020304" charset="0"/>
            </a:endParaRPr>
          </a:p>
        </p:txBody>
      </p:sp>
      <p:grpSp>
        <p:nvGrpSpPr>
          <p:cNvPr id="44" name="Group 14"/>
          <p:cNvGrpSpPr/>
          <p:nvPr/>
        </p:nvGrpSpPr>
        <p:grpSpPr>
          <a:xfrm rot="0">
            <a:off x="5511405" y="1955615"/>
            <a:ext cx="1333061" cy="5053857"/>
            <a:chOff x="0" y="0"/>
            <a:chExt cx="951331" cy="3606654"/>
          </a:xfrm>
          <a:solidFill>
            <a:schemeClr val="bg1"/>
          </a:solidFill>
        </p:grpSpPr>
        <p:sp>
          <p:nvSpPr>
            <p:cNvPr id="45" name="Freeform 15"/>
            <p:cNvSpPr/>
            <p:nvPr/>
          </p:nvSpPr>
          <p:spPr>
            <a:xfrm>
              <a:off x="0" y="0"/>
              <a:ext cx="951331" cy="3606655"/>
            </a:xfrm>
            <a:custGeom>
              <a:avLst/>
              <a:gdLst/>
              <a:ahLst/>
              <a:cxnLst/>
              <a:rect l="l" t="t" r="r" b="b"/>
              <a:pathLst>
                <a:path w="951331" h="3606655">
                  <a:moveTo>
                    <a:pt x="826871" y="3606654"/>
                  </a:moveTo>
                  <a:lnTo>
                    <a:pt x="124460" y="3606654"/>
                  </a:lnTo>
                  <a:cubicBezTo>
                    <a:pt x="55880" y="3606654"/>
                    <a:pt x="0" y="3550774"/>
                    <a:pt x="0" y="3482194"/>
                  </a:cubicBezTo>
                  <a:lnTo>
                    <a:pt x="0" y="124460"/>
                  </a:lnTo>
                  <a:cubicBezTo>
                    <a:pt x="0" y="55880"/>
                    <a:pt x="55880" y="0"/>
                    <a:pt x="124460" y="0"/>
                  </a:cubicBezTo>
                  <a:lnTo>
                    <a:pt x="826871" y="0"/>
                  </a:lnTo>
                  <a:cubicBezTo>
                    <a:pt x="895451" y="0"/>
                    <a:pt x="951331" y="55880"/>
                    <a:pt x="951331" y="124460"/>
                  </a:cubicBezTo>
                  <a:lnTo>
                    <a:pt x="951331" y="3482194"/>
                  </a:lnTo>
                  <a:cubicBezTo>
                    <a:pt x="951331" y="3550774"/>
                    <a:pt x="895451" y="3606655"/>
                    <a:pt x="826871" y="3606655"/>
                  </a:cubicBezTo>
                  <a:close/>
                </a:path>
              </a:pathLst>
            </a:custGeom>
            <a:grpFill/>
          </p:spPr>
        </p:sp>
      </p:grpSp>
      <p:grpSp>
        <p:nvGrpSpPr>
          <p:cNvPr id="46" name="Group 16"/>
          <p:cNvGrpSpPr/>
          <p:nvPr/>
        </p:nvGrpSpPr>
        <p:grpSpPr>
          <a:xfrm rot="0">
            <a:off x="8462250" y="6084080"/>
            <a:ext cx="1336871" cy="925391"/>
            <a:chOff x="0" y="0"/>
            <a:chExt cx="954050" cy="660400"/>
          </a:xfrm>
          <a:solidFill>
            <a:schemeClr val="bg1">
              <a:lumMod val="65000"/>
            </a:schemeClr>
          </a:solidFill>
        </p:grpSpPr>
        <p:sp>
          <p:nvSpPr>
            <p:cNvPr id="47" name="Freeform 17"/>
            <p:cNvSpPr/>
            <p:nvPr/>
          </p:nvSpPr>
          <p:spPr>
            <a:xfrm>
              <a:off x="0" y="0"/>
              <a:ext cx="954050" cy="660400"/>
            </a:xfrm>
            <a:custGeom>
              <a:avLst/>
              <a:gdLst/>
              <a:ahLst/>
              <a:cxnLst/>
              <a:rect l="l" t="t" r="r" b="b"/>
              <a:pathLst>
                <a:path w="954050" h="660400">
                  <a:moveTo>
                    <a:pt x="829590" y="660400"/>
                  </a:moveTo>
                  <a:lnTo>
                    <a:pt x="124460" y="660400"/>
                  </a:lnTo>
                  <a:cubicBezTo>
                    <a:pt x="55880" y="660400"/>
                    <a:pt x="0" y="604520"/>
                    <a:pt x="0" y="535940"/>
                  </a:cubicBezTo>
                  <a:lnTo>
                    <a:pt x="0" y="124460"/>
                  </a:lnTo>
                  <a:cubicBezTo>
                    <a:pt x="0" y="55880"/>
                    <a:pt x="55880" y="0"/>
                    <a:pt x="124460" y="0"/>
                  </a:cubicBezTo>
                  <a:lnTo>
                    <a:pt x="829590" y="0"/>
                  </a:lnTo>
                  <a:cubicBezTo>
                    <a:pt x="898170" y="0"/>
                    <a:pt x="954050" y="55880"/>
                    <a:pt x="954050" y="124460"/>
                  </a:cubicBezTo>
                  <a:lnTo>
                    <a:pt x="954050" y="535940"/>
                  </a:lnTo>
                  <a:cubicBezTo>
                    <a:pt x="954050" y="604520"/>
                    <a:pt x="898170" y="660400"/>
                    <a:pt x="829590" y="660400"/>
                  </a:cubicBezTo>
                  <a:close/>
                </a:path>
              </a:pathLst>
            </a:custGeom>
            <a:grpFill/>
          </p:spPr>
        </p:sp>
      </p:grpSp>
      <p:sp>
        <p:nvSpPr>
          <p:cNvPr id="48" name="TextBox 18"/>
          <p:cNvSpPr txBox="1"/>
          <p:nvPr/>
        </p:nvSpPr>
        <p:spPr>
          <a:xfrm>
            <a:off x="6477021" y="7962743"/>
            <a:ext cx="4680582" cy="552450"/>
          </a:xfrm>
          <a:prstGeom prst="rect">
            <a:avLst/>
          </a:prstGeom>
        </p:spPr>
        <p:txBody>
          <a:bodyPr lIns="0" tIns="0" rIns="0" bIns="0" rtlCol="0" anchor="t">
            <a:spAutoFit/>
          </a:bodyPr>
          <a:p>
            <a:pPr marL="0" lvl="0" indent="0" algn="l">
              <a:lnSpc>
                <a:spcPts val="4500"/>
              </a:lnSpc>
            </a:pPr>
            <a:r>
              <a:rPr lang="en-US" sz="3000" spc="150">
                <a:solidFill>
                  <a:schemeClr val="bg1"/>
                </a:solidFill>
                <a:latin typeface="Times New Roman" panose="02020603050405020304" charset="0"/>
                <a:cs typeface="Times New Roman" panose="02020603050405020304" charset="0"/>
              </a:rPr>
              <a:t>Tổng số test case: 48</a:t>
            </a:r>
            <a:endParaRPr lang="en-US" sz="3000" spc="150">
              <a:solidFill>
                <a:schemeClr val="bg1"/>
              </a:solidFill>
              <a:latin typeface="Times New Roman" panose="02020603050405020304" charset="0"/>
              <a:cs typeface="Times New Roman" panose="02020603050405020304" charset="0"/>
            </a:endParaRPr>
          </a:p>
        </p:txBody>
      </p:sp>
      <p:sp>
        <p:nvSpPr>
          <p:cNvPr id="49" name="TextBox 19"/>
          <p:cNvSpPr txBox="1"/>
          <p:nvPr/>
        </p:nvSpPr>
        <p:spPr>
          <a:xfrm>
            <a:off x="6477021" y="8727440"/>
            <a:ext cx="4680582" cy="552450"/>
          </a:xfrm>
          <a:prstGeom prst="rect">
            <a:avLst/>
          </a:prstGeom>
        </p:spPr>
        <p:txBody>
          <a:bodyPr lIns="0" tIns="0" rIns="0" bIns="0" rtlCol="0" anchor="t">
            <a:spAutoFit/>
          </a:bodyPr>
          <a:p>
            <a:pPr marL="0" lvl="0" indent="0" algn="l">
              <a:lnSpc>
                <a:spcPts val="4500"/>
              </a:lnSpc>
            </a:pPr>
            <a:r>
              <a:rPr lang="en-US" sz="3000" spc="150">
                <a:solidFill>
                  <a:schemeClr val="bg1"/>
                </a:solidFill>
                <a:latin typeface="Times New Roman" panose="02020603050405020304" charset="0"/>
                <a:cs typeface="Times New Roman" panose="02020603050405020304" charset="0"/>
              </a:rPr>
              <a:t>Số test case PASS: 46</a:t>
            </a:r>
            <a:endParaRPr lang="en-US" sz="3000" spc="150">
              <a:solidFill>
                <a:schemeClr val="bg1"/>
              </a:solidFill>
              <a:latin typeface="Times New Roman" panose="02020603050405020304" charset="0"/>
              <a:cs typeface="Times New Roman" panose="02020603050405020304" charset="0"/>
            </a:endParaRPr>
          </a:p>
        </p:txBody>
      </p:sp>
      <p:sp>
        <p:nvSpPr>
          <p:cNvPr id="50" name="TextBox 20"/>
          <p:cNvSpPr txBox="1"/>
          <p:nvPr/>
        </p:nvSpPr>
        <p:spPr>
          <a:xfrm>
            <a:off x="6477021" y="9527540"/>
            <a:ext cx="4333875" cy="552450"/>
          </a:xfrm>
          <a:prstGeom prst="rect">
            <a:avLst/>
          </a:prstGeom>
        </p:spPr>
        <p:txBody>
          <a:bodyPr lIns="0" tIns="0" rIns="0" bIns="0" rtlCol="0" anchor="t">
            <a:spAutoFit/>
          </a:bodyPr>
          <a:p>
            <a:pPr marL="0" lvl="0" indent="0" algn="l">
              <a:lnSpc>
                <a:spcPts val="4500"/>
              </a:lnSpc>
            </a:pPr>
            <a:r>
              <a:rPr lang="en-US" sz="3000" spc="150">
                <a:solidFill>
                  <a:schemeClr val="bg1"/>
                </a:solidFill>
                <a:latin typeface="Times New Roman" panose="02020603050405020304" charset="0"/>
                <a:cs typeface="Times New Roman" panose="02020603050405020304" charset="0"/>
              </a:rPr>
              <a:t>Số test case FAIL: 2</a:t>
            </a:r>
            <a:endParaRPr lang="en-US" sz="3000" spc="150">
              <a:solidFill>
                <a:schemeClr val="bg1"/>
              </a:solidFill>
              <a:latin typeface="Times New Roman" panose="02020603050405020304" charset="0"/>
              <a:cs typeface="Times New Roman" panose="02020603050405020304" charset="0"/>
            </a:endParaRPr>
          </a:p>
        </p:txBody>
      </p:sp>
      <p:sp>
        <p:nvSpPr>
          <p:cNvPr id="51"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2" name="Freeform 7"/>
          <p:cNvSpPr/>
          <p:nvPr/>
        </p:nvSpPr>
        <p:spPr>
          <a:xfrm>
            <a:off x="14249244" y="37800"/>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3"/>
            <a:stretch>
              <a:fillRect/>
            </a:stretch>
          </a:blipFill>
        </p:spPr>
      </p:sp>
      <p:sp>
        <p:nvSpPr>
          <p:cNvPr id="54" name="Text Box 53"/>
          <p:cNvSpPr txBox="1"/>
          <p:nvPr/>
        </p:nvSpPr>
        <p:spPr>
          <a:xfrm>
            <a:off x="17145000" y="9105900"/>
            <a:ext cx="914400" cy="964565"/>
          </a:xfrm>
          <a:prstGeom prst="rect">
            <a:avLst/>
          </a:prstGeom>
          <a:noFill/>
        </p:spPr>
        <p:txBody>
          <a:bodyPr wrap="square" rtlCol="0" anchor="t">
            <a:noAutofit/>
          </a:bodyPr>
          <a:p>
            <a:r>
              <a:rPr lang="en-US" sz="5000">
                <a:solidFill>
                  <a:srgbClr val="FFFFFF"/>
                </a:solidFill>
                <a:latin typeface="Times New Roman" panose="02020603050405020304" charset="0"/>
                <a:cs typeface="Times New Roman" panose="02020603050405020304" charset="0"/>
                <a:sym typeface="+mn-ea"/>
              </a:rPr>
              <a:t>20</a:t>
            </a:r>
            <a:endParaRPr lang="en-US" sz="5000">
              <a:solidFill>
                <a:srgbClr val="FFFFFF"/>
              </a:solidFill>
              <a:latin typeface="Times New Roman" panose="02020603050405020304" charset="0"/>
              <a:cs typeface="Times New Roman" panose="020206030504050203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331831"/>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1"/>
            <a:stretch>
              <a:fillRect/>
            </a:stretch>
          </a:blipFill>
        </p:spPr>
      </p:sp>
      <p:sp>
        <p:nvSpPr>
          <p:cNvPr id="3" name="AutoShape 3"/>
          <p:cNvSpPr/>
          <p:nvPr/>
        </p:nvSpPr>
        <p:spPr>
          <a:xfrm flipH="1" flipV="1">
            <a:off x="17642966" y="75737"/>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rot="0">
            <a:off x="1028700" y="2832705"/>
            <a:ext cx="12667945" cy="6407764"/>
            <a:chOff x="0" y="0"/>
            <a:chExt cx="16890594" cy="8543685"/>
          </a:xfrm>
        </p:grpSpPr>
        <p:sp>
          <p:nvSpPr>
            <p:cNvPr id="5" name="AutoShape 5"/>
            <p:cNvSpPr/>
            <p:nvPr/>
          </p:nvSpPr>
          <p:spPr>
            <a:xfrm flipV="1">
              <a:off x="32511" y="0"/>
              <a:ext cx="0" cy="8543685"/>
            </a:xfrm>
            <a:prstGeom prst="line">
              <a:avLst/>
            </a:prstGeom>
            <a:ln w="65021" cap="flat">
              <a:solidFill>
                <a:srgbClr val="FFFFFF"/>
              </a:solidFill>
              <a:prstDash val="solid"/>
              <a:headEnd type="none" w="sm" len="sm"/>
              <a:tailEnd type="none" w="sm" len="sm"/>
            </a:ln>
          </p:spPr>
        </p:sp>
        <p:sp>
          <p:nvSpPr>
            <p:cNvPr id="6" name="AutoShape 6"/>
            <p:cNvSpPr/>
            <p:nvPr/>
          </p:nvSpPr>
          <p:spPr>
            <a:xfrm>
              <a:off x="0" y="8511174"/>
              <a:ext cx="16890594" cy="0"/>
            </a:xfrm>
            <a:prstGeom prst="line">
              <a:avLst/>
            </a:prstGeom>
            <a:ln w="65021" cap="flat">
              <a:solidFill>
                <a:srgbClr val="FFFFFF"/>
              </a:solidFill>
              <a:prstDash val="solid"/>
              <a:headEnd type="none" w="sm" len="sm"/>
              <a:tailEnd type="none" w="sm" len="sm"/>
            </a:ln>
          </p:spPr>
        </p:sp>
      </p:grpSp>
      <p:sp>
        <p:nvSpPr>
          <p:cNvPr id="7" name="Freeform 7"/>
          <p:cNvSpPr/>
          <p:nvPr/>
        </p:nvSpPr>
        <p:spPr>
          <a:xfrm>
            <a:off x="13106095" y="4911068"/>
            <a:ext cx="5031376" cy="4305524"/>
          </a:xfrm>
          <a:custGeom>
            <a:avLst/>
            <a:gdLst/>
            <a:ahLst/>
            <a:cxnLst/>
            <a:rect l="l" t="t" r="r" b="b"/>
            <a:pathLst>
              <a:path w="5031376" h="4305524">
                <a:moveTo>
                  <a:pt x="0" y="0"/>
                </a:moveTo>
                <a:lnTo>
                  <a:pt x="5031377" y="0"/>
                </a:lnTo>
                <a:lnTo>
                  <a:pt x="5031377" y="4305524"/>
                </a:lnTo>
                <a:lnTo>
                  <a:pt x="0" y="4305524"/>
                </a:lnTo>
                <a:lnTo>
                  <a:pt x="0" y="0"/>
                </a:lnTo>
                <a:close/>
              </a:path>
            </a:pathLst>
          </a:custGeom>
          <a:blipFill>
            <a:blip r:embed="rId2"/>
            <a:stretch>
              <a:fillRect/>
            </a:stretch>
          </a:blipFill>
        </p:spPr>
      </p:sp>
      <p:sp>
        <p:nvSpPr>
          <p:cNvPr id="8" name="TextBox 8"/>
          <p:cNvSpPr txBox="1"/>
          <p:nvPr/>
        </p:nvSpPr>
        <p:spPr>
          <a:xfrm>
            <a:off x="5141189" y="1559694"/>
            <a:ext cx="5353298" cy="1100455"/>
          </a:xfrm>
          <a:prstGeom prst="rect">
            <a:avLst/>
          </a:prstGeom>
        </p:spPr>
        <p:txBody>
          <a:bodyPr lIns="0" tIns="0" rIns="0" bIns="0" rtlCol="0" anchor="t">
            <a:spAutoFit/>
          </a:bodyPr>
          <a:lstStyle/>
          <a:p>
            <a:pPr marL="0" lvl="0" indent="0" algn="ctr">
              <a:lnSpc>
                <a:spcPts val="8585"/>
              </a:lnSpc>
              <a:spcBef>
                <a:spcPct val="0"/>
              </a:spcBef>
            </a:pPr>
            <a:r>
              <a:rPr lang="en-US" sz="6000">
                <a:solidFill>
                  <a:schemeClr val="bg1"/>
                </a:solidFill>
                <a:latin typeface="Times New Roman" panose="02020603050405020304" charset="0"/>
                <a:cs typeface="Times New Roman" panose="02020603050405020304" charset="0"/>
              </a:rPr>
              <a:t>NỘI DUNG</a:t>
            </a:r>
            <a:endParaRPr lang="en-US" sz="6000">
              <a:solidFill>
                <a:schemeClr val="bg1"/>
              </a:solidFill>
              <a:latin typeface="Times New Roman" panose="02020603050405020304" charset="0"/>
              <a:cs typeface="Times New Roman" panose="02020603050405020304" charset="0"/>
            </a:endParaRPr>
          </a:p>
        </p:txBody>
      </p:sp>
      <p:sp>
        <p:nvSpPr>
          <p:cNvPr id="9" name="TextBox 9"/>
          <p:cNvSpPr txBox="1"/>
          <p:nvPr/>
        </p:nvSpPr>
        <p:spPr>
          <a:xfrm>
            <a:off x="3079115" y="3695700"/>
            <a:ext cx="9072880" cy="4626610"/>
          </a:xfrm>
          <a:prstGeom prst="rect">
            <a:avLst/>
          </a:prstGeom>
        </p:spPr>
        <p:txBody>
          <a:bodyPr lIns="0" tIns="0" rIns="0" bIns="0" rtlCol="0" anchor="t">
            <a:noAutofit/>
          </a:bodyPr>
          <a:lstStyle/>
          <a:p>
            <a:pPr marL="978535" lvl="1" indent="-489585">
              <a:lnSpc>
                <a:spcPts val="6345"/>
              </a:lnSpc>
              <a:buFont typeface="Arial" panose="020B0604020202020204"/>
              <a:buChar char="•"/>
            </a:pPr>
            <a:r>
              <a:rPr lang="en-US" sz="5400">
                <a:solidFill>
                  <a:srgbClr val="FFFFFF"/>
                </a:solidFill>
                <a:latin typeface="Times New Roman" panose="02020603050405020304" charset="0"/>
                <a:cs typeface="Times New Roman" panose="02020603050405020304" charset="0"/>
              </a:rPr>
              <a:t>Tổng quan</a:t>
            </a:r>
            <a:endParaRPr lang="en-US" sz="5400">
              <a:solidFill>
                <a:srgbClr val="FFFFFF"/>
              </a:solidFill>
              <a:latin typeface="Times New Roman" panose="02020603050405020304" charset="0"/>
              <a:cs typeface="Times New Roman" panose="02020603050405020304" charset="0"/>
            </a:endParaRPr>
          </a:p>
          <a:p>
            <a:pPr marL="978535" lvl="1" indent="-489585">
              <a:lnSpc>
                <a:spcPts val="6345"/>
              </a:lnSpc>
              <a:buFont typeface="Arial" panose="020B0604020202020204"/>
              <a:buChar char="•"/>
            </a:pPr>
            <a:r>
              <a:rPr lang="en-US" sz="5400">
                <a:solidFill>
                  <a:srgbClr val="FFFFFF"/>
                </a:solidFill>
                <a:latin typeface="Times New Roman" panose="02020603050405020304" charset="0"/>
                <a:cs typeface="Times New Roman" panose="02020603050405020304" charset="0"/>
              </a:rPr>
              <a:t>Phân tích &amp; thiết kế</a:t>
            </a:r>
            <a:endParaRPr lang="en-US" sz="5400">
              <a:solidFill>
                <a:srgbClr val="FFFFFF"/>
              </a:solidFill>
              <a:latin typeface="Times New Roman" panose="02020603050405020304" charset="0"/>
              <a:cs typeface="Times New Roman" panose="02020603050405020304" charset="0"/>
            </a:endParaRPr>
          </a:p>
          <a:p>
            <a:pPr marL="978535" lvl="1" indent="-489585">
              <a:lnSpc>
                <a:spcPts val="6345"/>
              </a:lnSpc>
              <a:buFont typeface="Arial" panose="020B0604020202020204"/>
              <a:buChar char="•"/>
            </a:pPr>
            <a:r>
              <a:rPr lang="en-US" sz="5400">
                <a:solidFill>
                  <a:srgbClr val="FFFFFF"/>
                </a:solidFill>
                <a:latin typeface="Times New Roman" panose="02020603050405020304" charset="0"/>
                <a:cs typeface="Times New Roman" panose="02020603050405020304" charset="0"/>
              </a:rPr>
              <a:t>Hiện thực</a:t>
            </a:r>
            <a:endParaRPr lang="en-US" sz="5400">
              <a:solidFill>
                <a:srgbClr val="FFFFFF"/>
              </a:solidFill>
              <a:latin typeface="Times New Roman" panose="02020603050405020304" charset="0"/>
              <a:cs typeface="Times New Roman" panose="02020603050405020304" charset="0"/>
            </a:endParaRPr>
          </a:p>
          <a:p>
            <a:pPr marL="978535" lvl="1" indent="-489585">
              <a:lnSpc>
                <a:spcPts val="6345"/>
              </a:lnSpc>
              <a:buFont typeface="Arial" panose="020B0604020202020204"/>
              <a:buChar char="•"/>
            </a:pPr>
            <a:r>
              <a:rPr lang="en-US" sz="5400">
                <a:solidFill>
                  <a:srgbClr val="FFFFFF"/>
                </a:solidFill>
                <a:latin typeface="Times New Roman" panose="02020603050405020304" charset="0"/>
                <a:cs typeface="Times New Roman" panose="02020603050405020304" charset="0"/>
              </a:rPr>
              <a:t>Kiểm thử</a:t>
            </a:r>
            <a:endParaRPr lang="en-US" sz="5400">
              <a:solidFill>
                <a:srgbClr val="FFFFFF"/>
              </a:solidFill>
              <a:latin typeface="Times New Roman" panose="02020603050405020304" charset="0"/>
              <a:cs typeface="Times New Roman" panose="02020603050405020304" charset="0"/>
            </a:endParaRPr>
          </a:p>
          <a:p>
            <a:pPr marL="978535" lvl="1" indent="-489585">
              <a:lnSpc>
                <a:spcPts val="6345"/>
              </a:lnSpc>
              <a:buFont typeface="Arial" panose="020B0604020202020204"/>
              <a:buChar char="•"/>
            </a:pPr>
            <a:r>
              <a:rPr lang="en-US" sz="5400">
                <a:solidFill>
                  <a:srgbClr val="FFFFFF"/>
                </a:solidFill>
                <a:latin typeface="Times New Roman" panose="02020603050405020304" charset="0"/>
                <a:cs typeface="Times New Roman" panose="02020603050405020304" charset="0"/>
              </a:rPr>
              <a:t>Kết luận</a:t>
            </a:r>
            <a:endParaRPr lang="en-US" sz="5400">
              <a:solidFill>
                <a:srgbClr val="FFFFFF"/>
              </a:solidFill>
              <a:latin typeface="Times New Roman" panose="02020603050405020304" charset="0"/>
              <a:cs typeface="Times New Roman" panose="02020603050405020304" charset="0"/>
            </a:endParaRPr>
          </a:p>
          <a:p>
            <a:pPr marL="978535" lvl="1" indent="-489585">
              <a:lnSpc>
                <a:spcPts val="6345"/>
              </a:lnSpc>
              <a:buFont typeface="Arial" panose="020B0604020202020204"/>
              <a:buChar char="•"/>
            </a:pPr>
            <a:r>
              <a:rPr lang="en-US" sz="5400">
                <a:solidFill>
                  <a:srgbClr val="FFFFFF"/>
                </a:solidFill>
                <a:latin typeface="Times New Roman" panose="02020603050405020304" charset="0"/>
                <a:cs typeface="Times New Roman" panose="02020603050405020304" charset="0"/>
              </a:rPr>
              <a:t>Khởi Nghiệp</a:t>
            </a:r>
            <a:endParaRPr lang="en-US" sz="5400">
              <a:solidFill>
                <a:srgbClr val="FFFFFF"/>
              </a:solidFill>
              <a:latin typeface="Times New Roman" panose="02020603050405020304" charset="0"/>
              <a:cs typeface="Times New Roman" panose="02020603050405020304" charset="0"/>
            </a:endParaRPr>
          </a:p>
        </p:txBody>
      </p:sp>
      <p:sp>
        <p:nvSpPr>
          <p:cNvPr id="10" name="TextBox 10"/>
          <p:cNvSpPr txBox="1"/>
          <p:nvPr/>
        </p:nvSpPr>
        <p:spPr>
          <a:xfrm>
            <a:off x="1752600" y="3626485"/>
            <a:ext cx="1164590" cy="5231765"/>
          </a:xfrm>
          <a:prstGeom prst="rect">
            <a:avLst/>
          </a:prstGeom>
        </p:spPr>
        <p:txBody>
          <a:bodyPr lIns="0" tIns="0" rIns="0" bIns="0" rtlCol="0" anchor="t">
            <a:noAutofit/>
          </a:bodyPr>
          <a:lstStyle/>
          <a:p>
            <a:pPr indent="0" algn="just">
              <a:lnSpc>
                <a:spcPts val="6345"/>
              </a:lnSpc>
              <a:buFont typeface="+mj-lt"/>
              <a:buNone/>
            </a:pPr>
            <a:r>
              <a:rPr lang="en-US" sz="5000">
                <a:solidFill>
                  <a:srgbClr val="FFFFFF"/>
                </a:solidFill>
                <a:latin typeface="Poppins" panose="00000500000000000000"/>
              </a:rPr>
              <a:t>I.</a:t>
            </a:r>
            <a:endParaRPr lang="en-US" sz="5000">
              <a:solidFill>
                <a:srgbClr val="FFFFFF"/>
              </a:solidFill>
              <a:latin typeface="Poppins" panose="00000500000000000000"/>
            </a:endParaRPr>
          </a:p>
          <a:p>
            <a:pPr indent="0" algn="just">
              <a:lnSpc>
                <a:spcPts val="6345"/>
              </a:lnSpc>
              <a:buFont typeface="+mj-lt"/>
              <a:buNone/>
            </a:pPr>
            <a:r>
              <a:rPr lang="en-US" sz="5000">
                <a:solidFill>
                  <a:srgbClr val="FFFFFF"/>
                </a:solidFill>
                <a:latin typeface="Poppins" panose="00000500000000000000"/>
              </a:rPr>
              <a:t>II.</a:t>
            </a:r>
            <a:endParaRPr lang="en-US" sz="5000">
              <a:solidFill>
                <a:srgbClr val="FFFFFF"/>
              </a:solidFill>
              <a:latin typeface="Poppins" panose="00000500000000000000"/>
            </a:endParaRPr>
          </a:p>
          <a:p>
            <a:pPr indent="0" algn="just">
              <a:lnSpc>
                <a:spcPts val="6345"/>
              </a:lnSpc>
              <a:buFont typeface="+mj-lt"/>
              <a:buNone/>
            </a:pPr>
            <a:r>
              <a:rPr lang="en-US" sz="5000">
                <a:solidFill>
                  <a:srgbClr val="FFFFFF"/>
                </a:solidFill>
                <a:latin typeface="Poppins" panose="00000500000000000000"/>
              </a:rPr>
              <a:t>III.</a:t>
            </a:r>
            <a:endParaRPr lang="en-US" sz="5000">
              <a:solidFill>
                <a:srgbClr val="FFFFFF"/>
              </a:solidFill>
              <a:latin typeface="Poppins" panose="00000500000000000000"/>
            </a:endParaRPr>
          </a:p>
          <a:p>
            <a:pPr indent="0" algn="just">
              <a:lnSpc>
                <a:spcPts val="6345"/>
              </a:lnSpc>
              <a:buFont typeface="+mj-lt"/>
              <a:buNone/>
            </a:pPr>
            <a:r>
              <a:rPr lang="en-US" sz="5000">
                <a:solidFill>
                  <a:srgbClr val="FFFFFF"/>
                </a:solidFill>
                <a:latin typeface="Poppins" panose="00000500000000000000"/>
              </a:rPr>
              <a:t>IV.</a:t>
            </a:r>
            <a:endParaRPr lang="en-US" sz="5000">
              <a:solidFill>
                <a:srgbClr val="FFFFFF"/>
              </a:solidFill>
              <a:latin typeface="Poppins" panose="00000500000000000000"/>
            </a:endParaRPr>
          </a:p>
          <a:p>
            <a:pPr indent="0" algn="just">
              <a:lnSpc>
                <a:spcPts val="6345"/>
              </a:lnSpc>
              <a:buFont typeface="+mj-lt"/>
              <a:buNone/>
            </a:pPr>
            <a:r>
              <a:rPr lang="en-US" sz="5000">
                <a:solidFill>
                  <a:srgbClr val="FFFFFF"/>
                </a:solidFill>
                <a:latin typeface="Poppins" panose="00000500000000000000"/>
              </a:rPr>
              <a:t>V.</a:t>
            </a:r>
            <a:endParaRPr lang="en-US" sz="5000">
              <a:solidFill>
                <a:srgbClr val="FFFFFF"/>
              </a:solidFill>
              <a:latin typeface="Poppins" panose="00000500000000000000"/>
            </a:endParaRPr>
          </a:p>
          <a:p>
            <a:pPr indent="0" algn="just">
              <a:lnSpc>
                <a:spcPts val="6345"/>
              </a:lnSpc>
              <a:buFont typeface="+mj-lt"/>
              <a:buNone/>
            </a:pPr>
            <a:r>
              <a:rPr lang="en-US" sz="5000">
                <a:solidFill>
                  <a:srgbClr val="FFFFFF"/>
                </a:solidFill>
                <a:latin typeface="Poppins" panose="00000500000000000000"/>
              </a:rPr>
              <a:t>VI.</a:t>
            </a:r>
            <a:endParaRPr lang="en-US" sz="5000">
              <a:solidFill>
                <a:srgbClr val="FFFFFF"/>
              </a:solidFill>
              <a:latin typeface="Poppins" panose="00000500000000000000"/>
            </a:endParaRPr>
          </a:p>
        </p:txBody>
      </p:sp>
      <p:sp>
        <p:nvSpPr>
          <p:cNvPr id="11" name="Freeform 11"/>
          <p:cNvSpPr/>
          <p:nvPr/>
        </p:nvSpPr>
        <p:spPr>
          <a:xfrm>
            <a:off x="15058542" y="0"/>
            <a:ext cx="2200758" cy="1883265"/>
          </a:xfrm>
          <a:custGeom>
            <a:avLst/>
            <a:gdLst/>
            <a:ahLst/>
            <a:cxnLst/>
            <a:rect l="l" t="t" r="r" b="b"/>
            <a:pathLst>
              <a:path w="2200758" h="1883265">
                <a:moveTo>
                  <a:pt x="0" y="0"/>
                </a:moveTo>
                <a:lnTo>
                  <a:pt x="2200758" y="0"/>
                </a:lnTo>
                <a:lnTo>
                  <a:pt x="2200758" y="1883265"/>
                </a:lnTo>
                <a:lnTo>
                  <a:pt x="0" y="1883265"/>
                </a:lnTo>
                <a:lnTo>
                  <a:pt x="0" y="0"/>
                </a:lnTo>
                <a:close/>
              </a:path>
            </a:pathLst>
          </a:custGeom>
          <a:blipFill>
            <a:blip r:embed="rId2"/>
            <a:stretch>
              <a:fillRect/>
            </a:stretch>
          </a:blipFill>
        </p:spPr>
      </p:sp>
      <p:sp>
        <p:nvSpPr>
          <p:cNvPr id="14" name="Text Box 13"/>
          <p:cNvSpPr txBox="1"/>
          <p:nvPr/>
        </p:nvSpPr>
        <p:spPr>
          <a:xfrm>
            <a:off x="16992600" y="92583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02</a:t>
            </a:r>
            <a:endParaRPr lang="en-US" sz="7370">
              <a:solidFill>
                <a:srgbClr val="FFFFFF"/>
              </a:solidFill>
              <a:latin typeface="Computer Says No" panose="0000040000000000000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5812" y="221420"/>
            <a:ext cx="2092093" cy="1675041"/>
          </a:xfrm>
          <a:custGeom>
            <a:avLst/>
            <a:gdLst/>
            <a:ahLst/>
            <a:cxnLst/>
            <a:rect l="l" t="t" r="r" b="b"/>
            <a:pathLst>
              <a:path w="2092093" h="1675041">
                <a:moveTo>
                  <a:pt x="0" y="0"/>
                </a:moveTo>
                <a:lnTo>
                  <a:pt x="2092093" y="0"/>
                </a:lnTo>
                <a:lnTo>
                  <a:pt x="2092093" y="1675042"/>
                </a:lnTo>
                <a:lnTo>
                  <a:pt x="0" y="1675042"/>
                </a:lnTo>
                <a:lnTo>
                  <a:pt x="0" y="0"/>
                </a:lnTo>
                <a:close/>
              </a:path>
            </a:pathLst>
          </a:custGeom>
          <a:blipFill>
            <a:blip r:embed="rId1"/>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5" name="Freeform 5"/>
          <p:cNvSpPr/>
          <p:nvPr/>
        </p:nvSpPr>
        <p:spPr>
          <a:xfrm>
            <a:off x="-70" y="8115423"/>
            <a:ext cx="2991669" cy="2560075"/>
          </a:xfrm>
          <a:custGeom>
            <a:avLst/>
            <a:gdLst/>
            <a:ahLst/>
            <a:cxnLst/>
            <a:rect l="l" t="t" r="r" b="b"/>
            <a:pathLst>
              <a:path w="2991669" h="2560075">
                <a:moveTo>
                  <a:pt x="0" y="0"/>
                </a:moveTo>
                <a:lnTo>
                  <a:pt x="2991669" y="0"/>
                </a:lnTo>
                <a:lnTo>
                  <a:pt x="2991669" y="2560074"/>
                </a:lnTo>
                <a:lnTo>
                  <a:pt x="0" y="2560074"/>
                </a:lnTo>
                <a:lnTo>
                  <a:pt x="0" y="0"/>
                </a:lnTo>
                <a:close/>
              </a:path>
            </a:pathLst>
          </a:custGeom>
          <a:blipFill>
            <a:blip r:embed="rId3"/>
            <a:stretch>
              <a:fillRect/>
            </a:stretch>
          </a:blipFill>
        </p:spPr>
      </p:sp>
      <p:sp>
        <p:nvSpPr>
          <p:cNvPr id="39" name="Text Box 38"/>
          <p:cNvSpPr txBox="1"/>
          <p:nvPr/>
        </p:nvSpPr>
        <p:spPr>
          <a:xfrm>
            <a:off x="16693515" y="9105900"/>
            <a:ext cx="1365885" cy="964565"/>
          </a:xfrm>
          <a:prstGeom prst="rect">
            <a:avLst/>
          </a:prstGeom>
          <a:noFill/>
        </p:spPr>
        <p:txBody>
          <a:bodyPr wrap="square" rtlCol="0" anchor="t">
            <a:noAutofit/>
          </a:bodyPr>
          <a:p>
            <a:r>
              <a:rPr lang="en-US" sz="5500">
                <a:solidFill>
                  <a:srgbClr val="FFFFFF"/>
                </a:solidFill>
                <a:latin typeface="Times New Roman" panose="02020603050405020304" charset="0"/>
                <a:cs typeface="Times New Roman" panose="02020603050405020304" charset="0"/>
                <a:sym typeface="+mn-ea"/>
              </a:rPr>
              <a:t>21</a:t>
            </a:r>
            <a:endParaRPr lang="en-US" sz="5500">
              <a:solidFill>
                <a:srgbClr val="FFFFFF"/>
              </a:solidFill>
              <a:latin typeface="Times New Roman" panose="02020603050405020304" charset="0"/>
              <a:cs typeface="Times New Roman" panose="02020603050405020304" charset="0"/>
              <a:sym typeface="+mn-ea"/>
            </a:endParaRPr>
          </a:p>
        </p:txBody>
      </p:sp>
      <p:sp>
        <p:nvSpPr>
          <p:cNvPr id="9" name="Freeform 2"/>
          <p:cNvSpPr/>
          <p:nvPr/>
        </p:nvSpPr>
        <p:spPr>
          <a:xfrm>
            <a:off x="381000" y="1714760"/>
            <a:ext cx="6988487" cy="5595357"/>
          </a:xfrm>
          <a:custGeom>
            <a:avLst/>
            <a:gdLst/>
            <a:ahLst/>
            <a:cxnLst/>
            <a:rect l="l" t="t" r="r" b="b"/>
            <a:pathLst>
              <a:path w="6988487" h="5595357">
                <a:moveTo>
                  <a:pt x="0" y="0"/>
                </a:moveTo>
                <a:lnTo>
                  <a:pt x="6988487" y="0"/>
                </a:lnTo>
                <a:lnTo>
                  <a:pt x="6988487" y="5595358"/>
                </a:lnTo>
                <a:lnTo>
                  <a:pt x="0" y="5595358"/>
                </a:lnTo>
                <a:lnTo>
                  <a:pt x="0" y="0"/>
                </a:lnTo>
                <a:close/>
              </a:path>
            </a:pathLst>
          </a:custGeom>
          <a:blipFill>
            <a:blip r:embed="rId4"/>
            <a:stretch>
              <a:fillRect/>
            </a:stretch>
          </a:blipFill>
        </p:spPr>
      </p:sp>
      <p:grpSp>
        <p:nvGrpSpPr>
          <p:cNvPr id="10" name="Group 3"/>
          <p:cNvGrpSpPr/>
          <p:nvPr/>
        </p:nvGrpSpPr>
        <p:grpSpPr>
          <a:xfrm rot="0">
            <a:off x="7681245" y="1417201"/>
            <a:ext cx="5761993" cy="1107186"/>
            <a:chOff x="0" y="0"/>
            <a:chExt cx="1517562" cy="291605"/>
          </a:xfrm>
        </p:grpSpPr>
        <p:sp>
          <p:nvSpPr>
            <p:cNvPr id="11" name="Freeform 4"/>
            <p:cNvSpPr/>
            <p:nvPr/>
          </p:nvSpPr>
          <p:spPr>
            <a:xfrm>
              <a:off x="0" y="0"/>
              <a:ext cx="1517562" cy="291605"/>
            </a:xfrm>
            <a:custGeom>
              <a:avLst/>
              <a:gdLst/>
              <a:ahLst/>
              <a:cxnLst/>
              <a:rect l="l" t="t" r="r" b="b"/>
              <a:pathLst>
                <a:path w="1517562" h="291605">
                  <a:moveTo>
                    <a:pt x="0" y="0"/>
                  </a:moveTo>
                  <a:lnTo>
                    <a:pt x="1517562" y="0"/>
                  </a:lnTo>
                  <a:lnTo>
                    <a:pt x="1517562" y="291605"/>
                  </a:lnTo>
                  <a:lnTo>
                    <a:pt x="0" y="291605"/>
                  </a:lnTo>
                  <a:close/>
                </a:path>
              </a:pathLst>
            </a:custGeom>
            <a:solidFill>
              <a:srgbClr val="000000">
                <a:alpha val="0"/>
              </a:srgbClr>
            </a:solidFill>
            <a:ln w="19050" cap="sq">
              <a:solidFill>
                <a:srgbClr val="FFFFFF"/>
              </a:solidFill>
              <a:prstDash val="solid"/>
              <a:miter/>
            </a:ln>
          </p:spPr>
        </p:sp>
        <p:sp>
          <p:nvSpPr>
            <p:cNvPr id="12" name="TextBox 5"/>
            <p:cNvSpPr txBox="1"/>
            <p:nvPr/>
          </p:nvSpPr>
          <p:spPr>
            <a:xfrm>
              <a:off x="0" y="-200025"/>
              <a:ext cx="1517562" cy="491630"/>
            </a:xfrm>
            <a:prstGeom prst="rect">
              <a:avLst/>
            </a:prstGeom>
          </p:spPr>
          <p:txBody>
            <a:bodyPr lIns="50800" tIns="50800" rIns="50800" bIns="50800" rtlCol="0" anchor="ctr"/>
            <a:p>
              <a:pPr marL="0" lvl="1" indent="0" algn="ctr">
                <a:lnSpc>
                  <a:spcPts val="6480"/>
                </a:lnSpc>
                <a:spcBef>
                  <a:spcPct val="0"/>
                </a:spcBef>
              </a:pPr>
              <a:endParaRPr lang="en-US" sz="4000">
                <a:solidFill>
                  <a:schemeClr val="bg1"/>
                </a:solidFill>
                <a:latin typeface="Times New Roman" panose="02020603050405020304" charset="0"/>
                <a:cs typeface="Times New Roman" panose="02020603050405020304" charset="0"/>
              </a:endParaRPr>
            </a:p>
            <a:p>
              <a:pPr marL="0" lvl="1" indent="0" algn="ctr">
                <a:lnSpc>
                  <a:spcPts val="6480"/>
                </a:lnSpc>
                <a:spcBef>
                  <a:spcPct val="0"/>
                </a:spcBef>
              </a:pPr>
              <a:r>
                <a:rPr lang="en-US" sz="4000">
                  <a:solidFill>
                    <a:schemeClr val="bg1"/>
                  </a:solidFill>
                  <a:latin typeface="Times New Roman" panose="02020603050405020304" charset="0"/>
                  <a:cs typeface="Times New Roman" panose="02020603050405020304" charset="0"/>
                </a:rPr>
                <a:t>Kết quả đạt được</a:t>
              </a:r>
              <a:endParaRPr lang="en-US" sz="4000">
                <a:solidFill>
                  <a:schemeClr val="bg1"/>
                </a:solidFill>
                <a:latin typeface="Times New Roman" panose="02020603050405020304" charset="0"/>
                <a:cs typeface="Times New Roman" panose="02020603050405020304" charset="0"/>
              </a:endParaRPr>
            </a:p>
          </p:txBody>
        </p:sp>
      </p:grpSp>
      <p:sp>
        <p:nvSpPr>
          <p:cNvPr id="13" name="Freeform 6"/>
          <p:cNvSpPr/>
          <p:nvPr/>
        </p:nvSpPr>
        <p:spPr>
          <a:xfrm>
            <a:off x="14262996" y="-2036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14" name="TextBox 7"/>
          <p:cNvSpPr txBox="1"/>
          <p:nvPr/>
        </p:nvSpPr>
        <p:spPr>
          <a:xfrm>
            <a:off x="2819400" y="114300"/>
            <a:ext cx="4787265" cy="1056005"/>
          </a:xfrm>
          <a:prstGeom prst="rect">
            <a:avLst/>
          </a:prstGeom>
        </p:spPr>
        <p:txBody>
          <a:bodyPr wrap="square" lIns="0" tIns="0" rIns="0" bIns="0" rtlCol="0" anchor="t">
            <a:spAutoFit/>
          </a:bodyPr>
          <a:p>
            <a:pPr marL="0" lvl="0" indent="0" algn="just">
              <a:lnSpc>
                <a:spcPts val="8235"/>
              </a:lnSpc>
              <a:spcBef>
                <a:spcPct val="0"/>
              </a:spcBef>
            </a:pPr>
            <a:r>
              <a:rPr lang="en-US" sz="6000">
                <a:solidFill>
                  <a:schemeClr val="bg1"/>
                </a:solidFill>
                <a:latin typeface="Times New Roman" panose="02020603050405020304" charset="0"/>
                <a:cs typeface="Times New Roman" panose="02020603050405020304" charset="0"/>
              </a:rPr>
              <a:t>V. KẾT LUẬN</a:t>
            </a:r>
            <a:endParaRPr lang="en-US" sz="6000">
              <a:solidFill>
                <a:schemeClr val="bg1"/>
              </a:solidFill>
              <a:latin typeface="Times New Roman" panose="02020603050405020304" charset="0"/>
              <a:cs typeface="Times New Roman" panose="02020603050405020304" charset="0"/>
            </a:endParaRPr>
          </a:p>
        </p:txBody>
      </p:sp>
      <p:sp>
        <p:nvSpPr>
          <p:cNvPr id="15" name="TextBox 8"/>
          <p:cNvSpPr txBox="1"/>
          <p:nvPr/>
        </p:nvSpPr>
        <p:spPr>
          <a:xfrm>
            <a:off x="7681245" y="2549366"/>
            <a:ext cx="8105145" cy="3030855"/>
          </a:xfrm>
          <a:prstGeom prst="rect">
            <a:avLst/>
          </a:prstGeom>
        </p:spPr>
        <p:txBody>
          <a:bodyPr lIns="0" tIns="0" rIns="0" bIns="0" rtlCol="0" anchor="t">
            <a:spAutoFit/>
          </a:bodyPr>
          <a:p>
            <a:pPr marL="647700" lvl="1" indent="-323850">
              <a:lnSpc>
                <a:spcPts val="4860"/>
              </a:lnSpc>
              <a:buFont typeface="Arial" panose="020B0604020202020204"/>
              <a:buChar char="•"/>
            </a:pPr>
            <a:r>
              <a:rPr lang="en-US" sz="3000">
                <a:solidFill>
                  <a:schemeClr val="bg1"/>
                </a:solidFill>
                <a:latin typeface="Times New Roman" panose="02020603050405020304" charset="0"/>
                <a:cs typeface="Times New Roman" panose="02020603050405020304" charset="0"/>
              </a:rPr>
              <a:t>Quản lý hợp đồng</a:t>
            </a:r>
            <a:endParaRPr lang="en-US" sz="3000">
              <a:solidFill>
                <a:schemeClr val="bg1"/>
              </a:solidFill>
              <a:latin typeface="Times New Roman" panose="02020603050405020304" charset="0"/>
              <a:cs typeface="Times New Roman" panose="02020603050405020304" charset="0"/>
            </a:endParaRPr>
          </a:p>
          <a:p>
            <a:pPr marL="647700" lvl="1" indent="-323850">
              <a:lnSpc>
                <a:spcPts val="4860"/>
              </a:lnSpc>
              <a:buFont typeface="Arial" panose="020B0604020202020204"/>
              <a:buChar char="•"/>
            </a:pPr>
            <a:r>
              <a:rPr lang="en-US" sz="3000">
                <a:solidFill>
                  <a:schemeClr val="bg1"/>
                </a:solidFill>
                <a:latin typeface="Times New Roman" panose="02020603050405020304" charset="0"/>
                <a:cs typeface="Times New Roman" panose="02020603050405020304" charset="0"/>
              </a:rPr>
              <a:t>Quản lý sản phẩm</a:t>
            </a:r>
            <a:endParaRPr lang="en-US" sz="3000">
              <a:solidFill>
                <a:schemeClr val="bg1"/>
              </a:solidFill>
              <a:latin typeface="Times New Roman" panose="02020603050405020304" charset="0"/>
              <a:cs typeface="Times New Roman" panose="02020603050405020304" charset="0"/>
            </a:endParaRPr>
          </a:p>
          <a:p>
            <a:pPr marL="647700" lvl="1" indent="-323850">
              <a:lnSpc>
                <a:spcPts val="4860"/>
              </a:lnSpc>
              <a:buFont typeface="Arial" panose="020B0604020202020204"/>
              <a:buChar char="•"/>
            </a:pPr>
            <a:r>
              <a:rPr lang="en-US" sz="3000">
                <a:solidFill>
                  <a:schemeClr val="bg1"/>
                </a:solidFill>
                <a:latin typeface="Times New Roman" panose="02020603050405020304" charset="0"/>
                <a:cs typeface="Times New Roman" panose="02020603050405020304" charset="0"/>
              </a:rPr>
              <a:t>Quản lý nhân viên</a:t>
            </a:r>
            <a:endParaRPr lang="en-US" sz="3000">
              <a:solidFill>
                <a:schemeClr val="bg1"/>
              </a:solidFill>
              <a:latin typeface="Times New Roman" panose="02020603050405020304" charset="0"/>
              <a:cs typeface="Times New Roman" panose="02020603050405020304" charset="0"/>
            </a:endParaRPr>
          </a:p>
          <a:p>
            <a:pPr marL="647700" lvl="1" indent="-323850">
              <a:lnSpc>
                <a:spcPts val="4860"/>
              </a:lnSpc>
              <a:buFont typeface="Arial" panose="020B0604020202020204"/>
              <a:buChar char="•"/>
            </a:pPr>
            <a:r>
              <a:rPr lang="en-US" sz="3000">
                <a:solidFill>
                  <a:schemeClr val="bg1"/>
                </a:solidFill>
                <a:latin typeface="Times New Roman" panose="02020603050405020304" charset="0"/>
                <a:cs typeface="Times New Roman" panose="02020603050405020304" charset="0"/>
              </a:rPr>
              <a:t>Quản lý công nhân</a:t>
            </a:r>
            <a:endParaRPr lang="en-US" sz="3000">
              <a:solidFill>
                <a:schemeClr val="bg1"/>
              </a:solidFill>
              <a:latin typeface="Times New Roman" panose="02020603050405020304" charset="0"/>
              <a:cs typeface="Times New Roman" panose="02020603050405020304" charset="0"/>
            </a:endParaRPr>
          </a:p>
          <a:p>
            <a:pPr marL="647700" lvl="1" indent="-323850">
              <a:lnSpc>
                <a:spcPts val="4860"/>
              </a:lnSpc>
              <a:buFont typeface="Arial" panose="020B0604020202020204"/>
              <a:buChar char="•"/>
            </a:pPr>
            <a:r>
              <a:rPr lang="en-US" sz="3000">
                <a:solidFill>
                  <a:schemeClr val="bg1"/>
                </a:solidFill>
                <a:latin typeface="Times New Roman" panose="02020603050405020304" charset="0"/>
                <a:cs typeface="Times New Roman" panose="02020603050405020304" charset="0"/>
              </a:rPr>
              <a:t>Quản lý thống kê</a:t>
            </a:r>
            <a:endParaRPr lang="en-US" sz="3000">
              <a:solidFill>
                <a:schemeClr val="bg1"/>
              </a:solidFill>
              <a:latin typeface="Times New Roman" panose="02020603050405020304" charset="0"/>
              <a:cs typeface="Times New Roman" panose="02020603050405020304" charset="0"/>
            </a:endParaRPr>
          </a:p>
        </p:txBody>
      </p:sp>
      <p:grpSp>
        <p:nvGrpSpPr>
          <p:cNvPr id="16" name="Group 9"/>
          <p:cNvGrpSpPr/>
          <p:nvPr/>
        </p:nvGrpSpPr>
        <p:grpSpPr>
          <a:xfrm rot="0">
            <a:off x="7681245" y="6063983"/>
            <a:ext cx="6625242" cy="1107186"/>
            <a:chOff x="0" y="0"/>
            <a:chExt cx="1744920" cy="291605"/>
          </a:xfrm>
        </p:grpSpPr>
        <p:sp>
          <p:nvSpPr>
            <p:cNvPr id="17" name="Freeform 10"/>
            <p:cNvSpPr/>
            <p:nvPr/>
          </p:nvSpPr>
          <p:spPr>
            <a:xfrm>
              <a:off x="0" y="0"/>
              <a:ext cx="1744920" cy="291605"/>
            </a:xfrm>
            <a:custGeom>
              <a:avLst/>
              <a:gdLst/>
              <a:ahLst/>
              <a:cxnLst/>
              <a:rect l="l" t="t" r="r" b="b"/>
              <a:pathLst>
                <a:path w="1744920" h="291605">
                  <a:moveTo>
                    <a:pt x="0" y="0"/>
                  </a:moveTo>
                  <a:lnTo>
                    <a:pt x="1744920" y="0"/>
                  </a:lnTo>
                  <a:lnTo>
                    <a:pt x="1744920" y="291605"/>
                  </a:lnTo>
                  <a:lnTo>
                    <a:pt x="0" y="291605"/>
                  </a:lnTo>
                  <a:close/>
                </a:path>
              </a:pathLst>
            </a:custGeom>
            <a:solidFill>
              <a:srgbClr val="000000">
                <a:alpha val="0"/>
              </a:srgbClr>
            </a:solidFill>
            <a:ln w="19050" cap="sq">
              <a:solidFill>
                <a:srgbClr val="FFFFFF"/>
              </a:solidFill>
              <a:prstDash val="solid"/>
              <a:miter/>
            </a:ln>
          </p:spPr>
        </p:sp>
        <p:sp>
          <p:nvSpPr>
            <p:cNvPr id="18" name="TextBox 11"/>
            <p:cNvSpPr txBox="1"/>
            <p:nvPr/>
          </p:nvSpPr>
          <p:spPr>
            <a:xfrm>
              <a:off x="0" y="-200025"/>
              <a:ext cx="1744920" cy="491630"/>
            </a:xfrm>
            <a:prstGeom prst="rect">
              <a:avLst/>
            </a:prstGeom>
          </p:spPr>
          <p:txBody>
            <a:bodyPr lIns="50800" tIns="50800" rIns="50800" bIns="50800" rtlCol="0" anchor="ctr"/>
            <a:p>
              <a:pPr marL="0" lvl="1" indent="0" algn="ctr">
                <a:lnSpc>
                  <a:spcPts val="6480"/>
                </a:lnSpc>
                <a:spcBef>
                  <a:spcPct val="0"/>
                </a:spcBef>
              </a:pPr>
              <a:endParaRPr lang="en-US" sz="4000">
                <a:solidFill>
                  <a:schemeClr val="bg1"/>
                </a:solidFill>
                <a:latin typeface="Times New Roman" panose="02020603050405020304" charset="0"/>
                <a:cs typeface="Times New Roman" panose="02020603050405020304" charset="0"/>
              </a:endParaRPr>
            </a:p>
            <a:p>
              <a:pPr marL="0" lvl="1" indent="0" algn="ctr">
                <a:lnSpc>
                  <a:spcPts val="6480"/>
                </a:lnSpc>
                <a:spcBef>
                  <a:spcPct val="0"/>
                </a:spcBef>
              </a:pPr>
              <a:r>
                <a:rPr lang="en-US" sz="4000">
                  <a:solidFill>
                    <a:schemeClr val="bg1"/>
                  </a:solidFill>
                  <a:latin typeface="Times New Roman" panose="02020603050405020304" charset="0"/>
                  <a:cs typeface="Times New Roman" panose="02020603050405020304" charset="0"/>
                </a:rPr>
                <a:t>Kết quả chưa đạt được</a:t>
              </a:r>
              <a:endParaRPr lang="en-US" sz="4000">
                <a:solidFill>
                  <a:schemeClr val="bg1"/>
                </a:solidFill>
                <a:latin typeface="Times New Roman" panose="02020603050405020304" charset="0"/>
                <a:cs typeface="Times New Roman" panose="02020603050405020304" charset="0"/>
              </a:endParaRPr>
            </a:p>
          </p:txBody>
        </p:sp>
      </p:grpSp>
      <p:sp>
        <p:nvSpPr>
          <p:cNvPr id="19" name="TextBox 12"/>
          <p:cNvSpPr txBox="1"/>
          <p:nvPr/>
        </p:nvSpPr>
        <p:spPr>
          <a:xfrm>
            <a:off x="7681245" y="7214868"/>
            <a:ext cx="8105145" cy="1811655"/>
          </a:xfrm>
          <a:prstGeom prst="rect">
            <a:avLst/>
          </a:prstGeom>
        </p:spPr>
        <p:txBody>
          <a:bodyPr lIns="0" tIns="0" rIns="0" bIns="0" rtlCol="0" anchor="t">
            <a:spAutoFit/>
          </a:bodyPr>
          <a:p>
            <a:pPr marL="647700" lvl="1" indent="-323850">
              <a:lnSpc>
                <a:spcPts val="4860"/>
              </a:lnSpc>
              <a:buFont typeface="Arial" panose="020B0604020202020204"/>
              <a:buChar char="•"/>
            </a:pPr>
            <a:r>
              <a:rPr lang="en-US" sz="3000">
                <a:solidFill>
                  <a:schemeClr val="bg1"/>
                </a:solidFill>
                <a:latin typeface="Times New Roman" panose="02020603050405020304" charset="0"/>
                <a:cs typeface="Times New Roman" panose="02020603050405020304" charset="0"/>
              </a:rPr>
              <a:t>Quản lý tìm kiếm còn hạn chế</a:t>
            </a:r>
            <a:endParaRPr lang="en-US" sz="3000">
              <a:solidFill>
                <a:schemeClr val="bg1"/>
              </a:solidFill>
              <a:latin typeface="Times New Roman" panose="02020603050405020304" charset="0"/>
              <a:cs typeface="Times New Roman" panose="02020603050405020304" charset="0"/>
            </a:endParaRPr>
          </a:p>
          <a:p>
            <a:pPr marL="647700" lvl="1" indent="-323850">
              <a:lnSpc>
                <a:spcPts val="4860"/>
              </a:lnSpc>
              <a:buFont typeface="Arial" panose="020B0604020202020204"/>
              <a:buChar char="•"/>
            </a:pPr>
            <a:r>
              <a:rPr lang="en-US" sz="3000">
                <a:solidFill>
                  <a:schemeClr val="bg1"/>
                </a:solidFill>
                <a:latin typeface="Times New Roman" panose="02020603050405020304" charset="0"/>
                <a:cs typeface="Times New Roman" panose="02020603050405020304" charset="0"/>
              </a:rPr>
              <a:t>Tính sao lưu dữ liệu</a:t>
            </a:r>
            <a:endParaRPr lang="en-US" sz="3000">
              <a:solidFill>
                <a:schemeClr val="bg1"/>
              </a:solidFill>
              <a:latin typeface="Times New Roman" panose="02020603050405020304" charset="0"/>
              <a:cs typeface="Times New Roman" panose="02020603050405020304" charset="0"/>
            </a:endParaRPr>
          </a:p>
          <a:p>
            <a:pPr marL="647700" lvl="1" indent="-323850">
              <a:lnSpc>
                <a:spcPts val="4860"/>
              </a:lnSpc>
              <a:buFont typeface="Arial" panose="020B0604020202020204"/>
              <a:buChar char="•"/>
            </a:pPr>
            <a:r>
              <a:rPr lang="en-US" sz="3000">
                <a:solidFill>
                  <a:schemeClr val="bg1"/>
                </a:solidFill>
                <a:latin typeface="Times New Roman" panose="02020603050405020304" charset="0"/>
                <a:cs typeface="Times New Roman" panose="02020603050405020304" charset="0"/>
              </a:rPr>
              <a:t>Tính Tương Thích và Mở Rộng</a:t>
            </a:r>
            <a:endParaRPr lang="en-US" sz="30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8" name="TextBox 8"/>
          <p:cNvSpPr txBox="1"/>
          <p:nvPr/>
        </p:nvSpPr>
        <p:spPr>
          <a:xfrm>
            <a:off x="1028700" y="3467135"/>
            <a:ext cx="8582928" cy="4372610"/>
          </a:xfrm>
          <a:prstGeom prst="rect">
            <a:avLst/>
          </a:prstGeom>
        </p:spPr>
        <p:txBody>
          <a:bodyPr lIns="0" tIns="0" rIns="0" bIns="0" rtlCol="0" anchor="t">
            <a:spAutoFit/>
          </a:bodyPr>
          <a:lstStyle/>
          <a:p>
            <a:pPr algn="ctr">
              <a:lnSpc>
                <a:spcPts val="17050"/>
              </a:lnSpc>
            </a:pPr>
            <a:r>
              <a:rPr lang="en-US" sz="10000">
                <a:solidFill>
                  <a:schemeClr val="bg1"/>
                </a:solidFill>
                <a:latin typeface="Times New Roman" panose="02020603050405020304" charset="0"/>
                <a:cs typeface="Times New Roman" panose="02020603050405020304" charset="0"/>
              </a:rPr>
              <a:t>VI. KHỞI NGHIỆP</a:t>
            </a:r>
            <a:endParaRPr lang="en-US" sz="10000">
              <a:solidFill>
                <a:schemeClr val="bg1"/>
              </a:solidFill>
              <a:latin typeface="Times New Roman" panose="02020603050405020304" charset="0"/>
              <a:cs typeface="Times New Roman" panose="02020603050405020304" charset="0"/>
            </a:endParaRPr>
          </a:p>
        </p:txBody>
      </p:sp>
      <p:sp>
        <p:nvSpPr>
          <p:cNvPr id="9" name="Freeform 9"/>
          <p:cNvSpPr/>
          <p:nvPr/>
        </p:nvSpPr>
        <p:spPr>
          <a:xfrm flipH="1">
            <a:off x="9220008" y="845285"/>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stretch>
              <a:fillRect/>
            </a:stretch>
          </a:blipFill>
        </p:spPr>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22</a:t>
            </a:r>
            <a:endParaRPr lang="en-US" sz="7370">
              <a:solidFill>
                <a:srgbClr val="FFFFFF"/>
              </a:solidFill>
              <a:latin typeface="Computer Says No" panose="0000040000000000000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5812" y="221420"/>
            <a:ext cx="2092093" cy="1675041"/>
          </a:xfrm>
          <a:custGeom>
            <a:avLst/>
            <a:gdLst/>
            <a:ahLst/>
            <a:cxnLst/>
            <a:rect l="l" t="t" r="r" b="b"/>
            <a:pathLst>
              <a:path w="2092093" h="1675041">
                <a:moveTo>
                  <a:pt x="0" y="0"/>
                </a:moveTo>
                <a:lnTo>
                  <a:pt x="2092093" y="0"/>
                </a:lnTo>
                <a:lnTo>
                  <a:pt x="2092093" y="1675042"/>
                </a:lnTo>
                <a:lnTo>
                  <a:pt x="0" y="1675042"/>
                </a:lnTo>
                <a:lnTo>
                  <a:pt x="0" y="0"/>
                </a:lnTo>
                <a:close/>
              </a:path>
            </a:pathLst>
          </a:custGeom>
          <a:blipFill>
            <a:blip r:embed="rId1"/>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4" name="TextBox 4"/>
          <p:cNvSpPr txBox="1"/>
          <p:nvPr/>
        </p:nvSpPr>
        <p:spPr>
          <a:xfrm>
            <a:off x="2307590" y="1104900"/>
            <a:ext cx="12554585" cy="5848985"/>
          </a:xfrm>
          <a:prstGeom prst="rect">
            <a:avLst/>
          </a:prstGeom>
        </p:spPr>
        <p:txBody>
          <a:bodyPr lIns="0" tIns="0" rIns="0" bIns="0" rtlCol="0" anchor="t">
            <a:noAutofit/>
          </a:bodyPr>
          <a:lstStyle/>
          <a:p>
            <a:pPr marL="662940" lvl="1" indent="-331470">
              <a:lnSpc>
                <a:spcPts val="4295"/>
              </a:lnSpc>
              <a:buFont typeface="Arial" panose="020B0604020202020204"/>
              <a:buChar char="•"/>
            </a:pPr>
            <a:r>
              <a:rPr lang="en-US" sz="3070">
                <a:solidFill>
                  <a:schemeClr val="bg1"/>
                </a:solidFill>
                <a:latin typeface="Times New Roman" panose="02020603050405020304"/>
              </a:rPr>
              <a:t>Kế hoạch: Trong tương lai, hệ thống quản lý lương sản phẩm sẽ tối ưu và hoàn thiện hơn với những công nghệ ngày càng tiên tiến. </a:t>
            </a:r>
            <a:endParaRPr lang="en-US" sz="3070">
              <a:solidFill>
                <a:schemeClr val="bg1"/>
              </a:solidFill>
              <a:latin typeface="Times New Roman" panose="02020603050405020304"/>
            </a:endParaRPr>
          </a:p>
          <a:p>
            <a:pPr marL="662940" lvl="1" indent="-331470">
              <a:lnSpc>
                <a:spcPts val="4295"/>
              </a:lnSpc>
              <a:buFont typeface="Arial" panose="020B0604020202020204"/>
              <a:buChar char="•"/>
            </a:pPr>
            <a:r>
              <a:rPr lang="en-US" sz="3070">
                <a:solidFill>
                  <a:schemeClr val="bg1"/>
                </a:solidFill>
                <a:latin typeface="Times New Roman" panose="02020603050405020304"/>
              </a:rPr>
              <a:t>Phần mềm quản lý lương sản phẩm này sẽ giúp doanh nghiệp tiết kiệm thời gian, tiền bạc, nhân lực, quản lý lương và chấm công dễ dàng và hiệu quả hơn.</a:t>
            </a:r>
            <a:endParaRPr lang="en-US" sz="3070">
              <a:solidFill>
                <a:schemeClr val="bg1"/>
              </a:solidFill>
              <a:latin typeface="Times New Roman" panose="02020603050405020304"/>
            </a:endParaRPr>
          </a:p>
          <a:p>
            <a:pPr marL="662940" lvl="1" indent="-331470">
              <a:lnSpc>
                <a:spcPts val="4295"/>
              </a:lnSpc>
              <a:buFont typeface="Arial" panose="020B0604020202020204"/>
              <a:buChar char="•"/>
            </a:pPr>
            <a:r>
              <a:rPr lang="en-US" sz="3070">
                <a:solidFill>
                  <a:schemeClr val="bg1"/>
                </a:solidFill>
                <a:latin typeface="Times New Roman" panose="02020603050405020304"/>
              </a:rPr>
              <a:t> Ước lượng chi phí: </a:t>
            </a:r>
            <a:endParaRPr lang="en-US" sz="3070">
              <a:solidFill>
                <a:schemeClr val="bg1"/>
              </a:solidFill>
              <a:latin typeface="Times New Roman" panose="02020603050405020304"/>
            </a:endParaRPr>
          </a:p>
          <a:p>
            <a:pPr marL="788670" lvl="2" indent="457200">
              <a:lnSpc>
                <a:spcPts val="4295"/>
              </a:lnSpc>
              <a:buFont typeface="Arial" panose="020B0604020202020204"/>
              <a:buNone/>
            </a:pPr>
            <a:r>
              <a:rPr lang="en-US" sz="3070">
                <a:solidFill>
                  <a:schemeClr val="bg1"/>
                </a:solidFill>
                <a:latin typeface="Times New Roman" panose="02020603050405020304"/>
              </a:rPr>
              <a:t>+ Giá cho sản phẩm phần mềm là 3tr/ năm</a:t>
            </a:r>
            <a:endParaRPr lang="en-US" sz="3070">
              <a:solidFill>
                <a:schemeClr val="bg1"/>
              </a:solidFill>
              <a:latin typeface="Times New Roman" panose="02020603050405020304"/>
            </a:endParaRPr>
          </a:p>
          <a:p>
            <a:pPr marL="788670" lvl="2" indent="457200">
              <a:lnSpc>
                <a:spcPts val="4295"/>
              </a:lnSpc>
              <a:buFont typeface="Arial" panose="020B0604020202020204"/>
              <a:buNone/>
            </a:pPr>
            <a:r>
              <a:rPr lang="en-US" sz="3070">
                <a:solidFill>
                  <a:schemeClr val="bg1"/>
                </a:solidFill>
                <a:latin typeface="Times New Roman" panose="02020603050405020304"/>
              </a:rPr>
              <a:t>+ Chi phí phát triển dự án : 50tr</a:t>
            </a:r>
            <a:endParaRPr lang="en-US" sz="3070">
              <a:solidFill>
                <a:schemeClr val="bg1"/>
              </a:solidFill>
              <a:latin typeface="Times New Roman" panose="02020603050405020304"/>
            </a:endParaRPr>
          </a:p>
          <a:p>
            <a:pPr marL="788670" lvl="2" indent="457200">
              <a:lnSpc>
                <a:spcPts val="4295"/>
              </a:lnSpc>
              <a:buFont typeface="Arial" panose="020B0604020202020204"/>
              <a:buNone/>
            </a:pPr>
            <a:r>
              <a:rPr lang="en-US" sz="3070">
                <a:solidFill>
                  <a:schemeClr val="bg1"/>
                </a:solidFill>
                <a:latin typeface="Times New Roman" panose="02020603050405020304"/>
              </a:rPr>
              <a:t>+ Duy trì hệ thống: 10tr/năm</a:t>
            </a:r>
            <a:endParaRPr lang="en-US" sz="3070">
              <a:solidFill>
                <a:schemeClr val="bg1"/>
              </a:solidFill>
              <a:latin typeface="Times New Roman" panose="02020603050405020304"/>
            </a:endParaRPr>
          </a:p>
          <a:p>
            <a:pPr marL="788670" lvl="2" indent="457200">
              <a:lnSpc>
                <a:spcPts val="4295"/>
              </a:lnSpc>
              <a:buFont typeface="Arial" panose="020B0604020202020204"/>
              <a:buNone/>
            </a:pPr>
            <a:r>
              <a:rPr lang="en-US" sz="3070">
                <a:solidFill>
                  <a:schemeClr val="bg1"/>
                </a:solidFill>
                <a:latin typeface="Times New Roman" panose="02020603050405020304"/>
              </a:rPr>
              <a:t>+ Chi phí marketing: 15tr</a:t>
            </a:r>
            <a:endParaRPr lang="en-US" sz="3070">
              <a:solidFill>
                <a:schemeClr val="bg1"/>
              </a:solidFill>
              <a:latin typeface="Times New Roman" panose="02020603050405020304"/>
            </a:endParaRPr>
          </a:p>
          <a:p>
            <a:pPr marL="331470" lvl="0" indent="-457200">
              <a:lnSpc>
                <a:spcPts val="4295"/>
              </a:lnSpc>
              <a:buFont typeface="Arial" panose="020B0604020202020204" pitchFamily="34" charset="0"/>
              <a:buChar char="•"/>
            </a:pPr>
            <a:r>
              <a:rPr lang="en-US" sz="3070">
                <a:solidFill>
                  <a:schemeClr val="bg1"/>
                </a:solidFill>
                <a:latin typeface="Times New Roman" panose="02020603050405020304"/>
              </a:rPr>
              <a:t>Thời gian hoàn thành dự án: dự kiến 1 năm</a:t>
            </a:r>
            <a:endParaRPr lang="en-US" sz="3070">
              <a:solidFill>
                <a:schemeClr val="bg1"/>
              </a:solidFill>
              <a:latin typeface="Times New Roman" panose="02020603050405020304"/>
            </a:endParaRPr>
          </a:p>
          <a:p>
            <a:pPr marL="331470" lvl="0" indent="-457200">
              <a:lnSpc>
                <a:spcPts val="4295"/>
              </a:lnSpc>
              <a:buFont typeface="Arial" panose="020B0604020202020204" pitchFamily="34" charset="0"/>
              <a:buChar char="•"/>
            </a:pPr>
            <a:r>
              <a:rPr lang="en-US" sz="3070">
                <a:solidFill>
                  <a:schemeClr val="bg1"/>
                </a:solidFill>
                <a:latin typeface="Times New Roman" panose="02020603050405020304"/>
              </a:rPr>
              <a:t>Nhân sự hiện tại là 4 người.</a:t>
            </a:r>
            <a:endParaRPr lang="en-US" sz="3070">
              <a:solidFill>
                <a:schemeClr val="bg1"/>
              </a:solidFill>
              <a:latin typeface="Times New Roman" panose="02020603050405020304"/>
            </a:endParaRPr>
          </a:p>
          <a:p>
            <a:pPr marL="788670" lvl="2" indent="457200">
              <a:lnSpc>
                <a:spcPts val="4295"/>
              </a:lnSpc>
              <a:buFont typeface="Arial" panose="020B0604020202020204"/>
              <a:buNone/>
            </a:pPr>
            <a:endParaRPr lang="en-US" sz="3070">
              <a:solidFill>
                <a:schemeClr val="bg1"/>
              </a:solidFill>
              <a:latin typeface="Times New Roman" panose="02020603050405020304"/>
            </a:endParaRPr>
          </a:p>
          <a:p>
            <a:pPr marL="788670" lvl="2" indent="457200">
              <a:lnSpc>
                <a:spcPts val="4295"/>
              </a:lnSpc>
              <a:buFont typeface="Arial" panose="020B0604020202020204"/>
              <a:buNone/>
            </a:pPr>
            <a:endParaRPr lang="en-US" sz="3070">
              <a:solidFill>
                <a:schemeClr val="bg1"/>
              </a:solidFill>
              <a:latin typeface="Times New Roman" panose="02020603050405020304"/>
            </a:endParaRPr>
          </a:p>
        </p:txBody>
      </p:sp>
      <p:sp>
        <p:nvSpPr>
          <p:cNvPr id="5" name="Freeform 5"/>
          <p:cNvSpPr/>
          <p:nvPr/>
        </p:nvSpPr>
        <p:spPr>
          <a:xfrm>
            <a:off x="-1729810" y="3863463"/>
            <a:ext cx="2991669" cy="2560075"/>
          </a:xfrm>
          <a:custGeom>
            <a:avLst/>
            <a:gdLst/>
            <a:ahLst/>
            <a:cxnLst/>
            <a:rect l="l" t="t" r="r" b="b"/>
            <a:pathLst>
              <a:path w="2991669" h="2560075">
                <a:moveTo>
                  <a:pt x="0" y="0"/>
                </a:moveTo>
                <a:lnTo>
                  <a:pt x="2991669" y="0"/>
                </a:lnTo>
                <a:lnTo>
                  <a:pt x="2991669" y="2560074"/>
                </a:lnTo>
                <a:lnTo>
                  <a:pt x="0" y="2560074"/>
                </a:lnTo>
                <a:lnTo>
                  <a:pt x="0" y="0"/>
                </a:lnTo>
                <a:close/>
              </a:path>
            </a:pathLst>
          </a:custGeom>
          <a:blipFill>
            <a:blip r:embed="rId3"/>
            <a:stretch>
              <a:fillRect/>
            </a:stretch>
          </a:blipFill>
        </p:spPr>
      </p:sp>
      <p:sp>
        <p:nvSpPr>
          <p:cNvPr id="6" name="Freeform 6"/>
          <p:cNvSpPr/>
          <p:nvPr/>
        </p:nvSpPr>
        <p:spPr>
          <a:xfrm>
            <a:off x="4391961" y="8035116"/>
            <a:ext cx="2251884" cy="2251884"/>
          </a:xfrm>
          <a:custGeom>
            <a:avLst/>
            <a:gdLst/>
            <a:ahLst/>
            <a:cxnLst/>
            <a:rect l="l" t="t" r="r" b="b"/>
            <a:pathLst>
              <a:path w="2251884" h="2251884">
                <a:moveTo>
                  <a:pt x="0" y="0"/>
                </a:moveTo>
                <a:lnTo>
                  <a:pt x="2251884" y="0"/>
                </a:lnTo>
                <a:lnTo>
                  <a:pt x="2251884" y="2251884"/>
                </a:lnTo>
                <a:lnTo>
                  <a:pt x="0" y="2251884"/>
                </a:lnTo>
                <a:lnTo>
                  <a:pt x="0" y="0"/>
                </a:lnTo>
                <a:close/>
              </a:path>
            </a:pathLst>
          </a:custGeom>
          <a:blipFill>
            <a:blip r:embed="rId4"/>
            <a:stretch>
              <a:fillRect/>
            </a:stretch>
          </a:blipFill>
        </p:spPr>
      </p:sp>
      <p:sp>
        <p:nvSpPr>
          <p:cNvPr id="7" name="Freeform 7"/>
          <p:cNvSpPr/>
          <p:nvPr/>
        </p:nvSpPr>
        <p:spPr>
          <a:xfrm>
            <a:off x="10344193" y="8035116"/>
            <a:ext cx="2829294" cy="2143978"/>
          </a:xfrm>
          <a:custGeom>
            <a:avLst/>
            <a:gdLst/>
            <a:ahLst/>
            <a:cxnLst/>
            <a:rect l="l" t="t" r="r" b="b"/>
            <a:pathLst>
              <a:path w="2829294" h="2143978">
                <a:moveTo>
                  <a:pt x="0" y="0"/>
                </a:moveTo>
                <a:lnTo>
                  <a:pt x="2829294" y="0"/>
                </a:lnTo>
                <a:lnTo>
                  <a:pt x="2829294" y="2143978"/>
                </a:lnTo>
                <a:lnTo>
                  <a:pt x="0" y="2143978"/>
                </a:lnTo>
                <a:lnTo>
                  <a:pt x="0" y="0"/>
                </a:lnTo>
                <a:close/>
              </a:path>
            </a:pathLst>
          </a:custGeom>
          <a:blipFill>
            <a:blip r:embed="rId5"/>
            <a:stretch>
              <a:fillRect l="-9262" r="-9262"/>
            </a:stretch>
          </a:blipFill>
        </p:spPr>
      </p:sp>
      <p:sp>
        <p:nvSpPr>
          <p:cNvPr id="8" name="TextBox 8"/>
          <p:cNvSpPr txBox="1"/>
          <p:nvPr/>
        </p:nvSpPr>
        <p:spPr>
          <a:xfrm>
            <a:off x="3270414" y="419100"/>
            <a:ext cx="9903073" cy="738505"/>
          </a:xfrm>
          <a:prstGeom prst="rect">
            <a:avLst/>
          </a:prstGeom>
        </p:spPr>
        <p:txBody>
          <a:bodyPr lIns="0" tIns="0" rIns="0" bIns="0" rtlCol="0" anchor="t">
            <a:spAutoFit/>
          </a:bodyPr>
          <a:lstStyle/>
          <a:p>
            <a:pPr indent="0" algn="just">
              <a:lnSpc>
                <a:spcPts val="2880"/>
              </a:lnSpc>
              <a:buFont typeface="Arial" panose="020B0604020202020204" pitchFamily="34" charset="0"/>
              <a:buNone/>
            </a:pPr>
            <a:r>
              <a:rPr lang="en-US" sz="4000">
                <a:solidFill>
                  <a:schemeClr val="bg1"/>
                </a:solidFill>
                <a:latin typeface="Times New Roman" panose="02020603050405020304"/>
              </a:rPr>
              <a:t>1. TỔNG KẾT VÀ HƯỚNG PHÁT TIỂN</a:t>
            </a:r>
            <a:endParaRPr lang="en-US" sz="4000">
              <a:solidFill>
                <a:schemeClr val="bg1"/>
              </a:solidFill>
              <a:latin typeface="Times New Roman" panose="02020603050405020304"/>
            </a:endParaRPr>
          </a:p>
          <a:p>
            <a:pPr marL="0" lvl="0" indent="0" algn="just">
              <a:lnSpc>
                <a:spcPts val="2880"/>
              </a:lnSpc>
              <a:spcBef>
                <a:spcPct val="0"/>
              </a:spcBef>
            </a:pPr>
            <a:endParaRPr lang="en-US" sz="4000">
              <a:solidFill>
                <a:schemeClr val="bg1"/>
              </a:solidFill>
              <a:latin typeface="Times New Roman" panose="02020603050405020304"/>
            </a:endParaRPr>
          </a:p>
        </p:txBody>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23</a:t>
            </a:r>
            <a:endParaRPr lang="en-US" sz="7370">
              <a:solidFill>
                <a:srgbClr val="FFFFFF"/>
              </a:solidFill>
              <a:latin typeface="Computer Says No" panose="0000040000000000000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1905827" y="2042447"/>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789203" y="3954375"/>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02582" y="5760430"/>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3954375"/>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4"/>
            <a:stretch>
              <a:fillRect/>
            </a:stretch>
          </a:blipFill>
        </p:spPr>
      </p:sp>
      <p:sp>
        <p:nvSpPr>
          <p:cNvPr id="8" name="Freeform 8"/>
          <p:cNvSpPr/>
          <p:nvPr/>
        </p:nvSpPr>
        <p:spPr>
          <a:xfrm>
            <a:off x="13089516" y="2042447"/>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5"/>
            <a:stretch>
              <a:fillRect/>
            </a:stretch>
          </a:blipFill>
        </p:spPr>
      </p:sp>
      <p:sp>
        <p:nvSpPr>
          <p:cNvPr id="9" name="Freeform 9"/>
          <p:cNvSpPr/>
          <p:nvPr/>
        </p:nvSpPr>
        <p:spPr>
          <a:xfrm>
            <a:off x="3023068" y="3244125"/>
            <a:ext cx="1256899" cy="1256899"/>
          </a:xfrm>
          <a:custGeom>
            <a:avLst/>
            <a:gdLst/>
            <a:ahLst/>
            <a:cxnLst/>
            <a:rect l="l" t="t" r="r" b="b"/>
            <a:pathLst>
              <a:path w="1256899" h="1256899">
                <a:moveTo>
                  <a:pt x="0" y="0"/>
                </a:moveTo>
                <a:lnTo>
                  <a:pt x="1256899" y="0"/>
                </a:lnTo>
                <a:lnTo>
                  <a:pt x="1256899" y="1256898"/>
                </a:lnTo>
                <a:lnTo>
                  <a:pt x="0" y="12568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874708" y="5044023"/>
            <a:ext cx="1326860" cy="1256899"/>
          </a:xfrm>
          <a:custGeom>
            <a:avLst/>
            <a:gdLst/>
            <a:ahLst/>
            <a:cxnLst/>
            <a:rect l="l" t="t" r="r" b="b"/>
            <a:pathLst>
              <a:path w="1326860" h="1256899">
                <a:moveTo>
                  <a:pt x="0" y="0"/>
                </a:moveTo>
                <a:lnTo>
                  <a:pt x="1326860" y="0"/>
                </a:lnTo>
                <a:lnTo>
                  <a:pt x="1326860" y="1256898"/>
                </a:lnTo>
                <a:lnTo>
                  <a:pt x="0" y="125689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1" name="Freeform 11"/>
          <p:cNvSpPr/>
          <p:nvPr/>
        </p:nvSpPr>
        <p:spPr>
          <a:xfrm>
            <a:off x="1112423" y="5044023"/>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2" name="Freeform 12"/>
          <p:cNvSpPr/>
          <p:nvPr/>
        </p:nvSpPr>
        <p:spPr>
          <a:xfrm>
            <a:off x="3013603" y="6875246"/>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3" name="TextBox 13"/>
          <p:cNvSpPr txBox="1"/>
          <p:nvPr/>
        </p:nvSpPr>
        <p:spPr>
          <a:xfrm>
            <a:off x="3429000" y="62230"/>
            <a:ext cx="10741025" cy="807720"/>
          </a:xfrm>
          <a:prstGeom prst="rect">
            <a:avLst/>
          </a:prstGeom>
        </p:spPr>
        <p:txBody>
          <a:bodyPr wrap="square" lIns="0" tIns="0" rIns="0" bIns="0" rtlCol="0" anchor="t">
            <a:spAutoFit/>
          </a:bodyPr>
          <a:lstStyle/>
          <a:p>
            <a:pPr indent="0" algn="ctr">
              <a:lnSpc>
                <a:spcPts val="6300"/>
              </a:lnSpc>
              <a:spcBef>
                <a:spcPct val="0"/>
              </a:spcBef>
              <a:buFont typeface="Arial" panose="020B0604020202020204" pitchFamily="34" charset="0"/>
              <a:buNone/>
            </a:pPr>
            <a:r>
              <a:rPr lang="en-US" sz="4500">
                <a:solidFill>
                  <a:srgbClr val="FFFFFF"/>
                </a:solidFill>
                <a:latin typeface="Times New Roman" panose="02020603050405020304"/>
              </a:rPr>
              <a:t>2. KẾ HOẠCH PHÁT TRIỂN DỰ ÁN</a:t>
            </a:r>
            <a:endParaRPr lang="en-US" sz="4500">
              <a:solidFill>
                <a:srgbClr val="FFFFFF"/>
              </a:solidFill>
              <a:latin typeface="Times New Roman" panose="02020603050405020304"/>
            </a:endParaRPr>
          </a:p>
        </p:txBody>
      </p:sp>
      <p:sp>
        <p:nvSpPr>
          <p:cNvPr id="14" name="TextBox 14"/>
          <p:cNvSpPr txBox="1"/>
          <p:nvPr/>
        </p:nvSpPr>
        <p:spPr>
          <a:xfrm>
            <a:off x="4963937" y="2214326"/>
            <a:ext cx="8360127" cy="1183640"/>
          </a:xfrm>
          <a:prstGeom prst="rect">
            <a:avLst/>
          </a:prstGeom>
        </p:spPr>
        <p:txBody>
          <a:bodyPr lIns="0" tIns="0" rIns="0" bIns="0" rtlCol="0" anchor="t">
            <a:spAutoFit/>
          </a:bodyPr>
          <a:lstStyle/>
          <a:p>
            <a:pPr marL="355600" lvl="1" indent="0" algn="ctr">
              <a:lnSpc>
                <a:spcPts val="4615"/>
              </a:lnSpc>
              <a:spcBef>
                <a:spcPct val="0"/>
              </a:spcBef>
              <a:buFont typeface="Arial" panose="020B0604020202020204"/>
              <a:buNone/>
            </a:pPr>
            <a:r>
              <a:rPr lang="en-US" sz="3295">
                <a:solidFill>
                  <a:srgbClr val="FFFFFF"/>
                </a:solidFill>
                <a:latin typeface="Times New Roman" panose="02020603050405020304"/>
              </a:rPr>
              <a:t>1. TÌM HIỂU, PHÂN TÍCH YÊU CẦU VÀ NHU CẦU CỦA DOANH NGHIỆP</a:t>
            </a:r>
            <a:endParaRPr lang="en-US" sz="3295">
              <a:solidFill>
                <a:srgbClr val="FFFFFF"/>
              </a:solidFill>
              <a:latin typeface="Times New Roman" panose="02020603050405020304"/>
            </a:endParaRPr>
          </a:p>
        </p:txBody>
      </p:sp>
      <p:sp>
        <p:nvSpPr>
          <p:cNvPr id="15" name="TextBox 15"/>
          <p:cNvSpPr txBox="1"/>
          <p:nvPr/>
        </p:nvSpPr>
        <p:spPr>
          <a:xfrm>
            <a:off x="6201568" y="4367673"/>
            <a:ext cx="8360127" cy="630672"/>
          </a:xfrm>
          <a:prstGeom prst="rect">
            <a:avLst/>
          </a:prstGeom>
        </p:spPr>
        <p:txBody>
          <a:bodyPr lIns="0" tIns="0" rIns="0" bIns="0" rtlCol="0" anchor="t">
            <a:spAutoFit/>
          </a:bodyPr>
          <a:lstStyle/>
          <a:p>
            <a:pPr algn="ctr">
              <a:lnSpc>
                <a:spcPts val="4615"/>
              </a:lnSpc>
              <a:spcBef>
                <a:spcPct val="0"/>
              </a:spcBef>
            </a:pPr>
            <a:r>
              <a:rPr lang="en-US" sz="3295">
                <a:solidFill>
                  <a:srgbClr val="FFFFFF"/>
                </a:solidFill>
                <a:latin typeface="Times New Roman" panose="02020603050405020304"/>
              </a:rPr>
              <a:t>2. TIẾN HÀNH MARKETING </a:t>
            </a:r>
            <a:endParaRPr lang="en-US" sz="3295">
              <a:solidFill>
                <a:srgbClr val="FFFFFF"/>
              </a:solidFill>
              <a:latin typeface="Times New Roman" panose="02020603050405020304"/>
            </a:endParaRPr>
          </a:p>
        </p:txBody>
      </p:sp>
      <p:sp>
        <p:nvSpPr>
          <p:cNvPr id="16" name="TextBox 16"/>
          <p:cNvSpPr txBox="1"/>
          <p:nvPr/>
        </p:nvSpPr>
        <p:spPr>
          <a:xfrm>
            <a:off x="7287073" y="6167571"/>
            <a:ext cx="5573489" cy="1211697"/>
          </a:xfrm>
          <a:prstGeom prst="rect">
            <a:avLst/>
          </a:prstGeom>
        </p:spPr>
        <p:txBody>
          <a:bodyPr lIns="0" tIns="0" rIns="0" bIns="0" rtlCol="0" anchor="t">
            <a:spAutoFit/>
          </a:bodyPr>
          <a:lstStyle/>
          <a:p>
            <a:pPr algn="ctr">
              <a:lnSpc>
                <a:spcPts val="4615"/>
              </a:lnSpc>
              <a:spcBef>
                <a:spcPct val="0"/>
              </a:spcBef>
            </a:pPr>
            <a:r>
              <a:rPr lang="en-US" sz="3295">
                <a:solidFill>
                  <a:srgbClr val="FFFFFF"/>
                </a:solidFill>
                <a:latin typeface="Times New Roman" panose="02020603050405020304"/>
              </a:rPr>
              <a:t>3. </a:t>
            </a:r>
            <a:r>
              <a:rPr lang="en-US" sz="3295">
                <a:solidFill>
                  <a:srgbClr val="FFFFFF"/>
                </a:solidFill>
                <a:latin typeface="Times New Roman" panose="02020603050405020304"/>
              </a:rPr>
              <a:t>TIẾP NHẬN Ý KIẾN CỦA DOANH NGHIỆP</a:t>
            </a:r>
            <a:endParaRPr lang="en-US" sz="3295">
              <a:solidFill>
                <a:srgbClr val="FFFFFF"/>
              </a:solidFill>
              <a:latin typeface="Times New Roman" panose="02020603050405020304"/>
            </a:endParaRPr>
          </a:p>
        </p:txBody>
      </p:sp>
      <p:sp>
        <p:nvSpPr>
          <p:cNvPr id="17" name="TextBox 17"/>
          <p:cNvSpPr txBox="1"/>
          <p:nvPr/>
        </p:nvSpPr>
        <p:spPr>
          <a:xfrm>
            <a:off x="5235843" y="8147570"/>
            <a:ext cx="5789302" cy="1211697"/>
          </a:xfrm>
          <a:prstGeom prst="rect">
            <a:avLst/>
          </a:prstGeom>
        </p:spPr>
        <p:txBody>
          <a:bodyPr lIns="0" tIns="0" rIns="0" bIns="0" rtlCol="0" anchor="t">
            <a:spAutoFit/>
          </a:bodyPr>
          <a:lstStyle/>
          <a:p>
            <a:pPr algn="ctr">
              <a:lnSpc>
                <a:spcPts val="4615"/>
              </a:lnSpc>
              <a:spcBef>
                <a:spcPct val="0"/>
              </a:spcBef>
            </a:pPr>
            <a:r>
              <a:rPr lang="en-US" sz="3295">
                <a:solidFill>
                  <a:srgbClr val="FFFFFF"/>
                </a:solidFill>
                <a:latin typeface="Times New Roman" panose="02020603050405020304"/>
              </a:rPr>
              <a:t>4. CẢI THIỆN THÊM CÁC TÍNH NĂNG</a:t>
            </a:r>
            <a:endParaRPr lang="en-US" sz="3295">
              <a:solidFill>
                <a:srgbClr val="FFFFFF"/>
              </a:solidFill>
              <a:latin typeface="Times New Roman" panose="02020603050405020304"/>
            </a:endParaRPr>
          </a:p>
        </p:txBody>
      </p:sp>
      <p:sp>
        <p:nvSpPr>
          <p:cNvPr id="18" name="TextBox 5"/>
          <p:cNvSpPr txBox="1"/>
          <p:nvPr/>
        </p:nvSpPr>
        <p:spPr>
          <a:xfrm>
            <a:off x="5867395" y="876439"/>
            <a:ext cx="6890319" cy="502078"/>
          </a:xfrm>
          <a:prstGeom prst="rect">
            <a:avLst/>
          </a:prstGeom>
        </p:spPr>
        <p:txBody>
          <a:bodyPr lIns="0" tIns="0" rIns="0" bIns="0" rtlCol="0" anchor="t">
            <a:spAutoFit/>
          </a:bodyPr>
          <a:p>
            <a:pPr>
              <a:lnSpc>
                <a:spcPts val="3825"/>
              </a:lnSpc>
            </a:pPr>
            <a:r>
              <a:rPr lang="en-US" sz="2735">
                <a:solidFill>
                  <a:srgbClr val="FFFFFF"/>
                </a:solidFill>
                <a:latin typeface="Poppins Medium" panose="00000600000000000000"/>
              </a:rPr>
              <a:t>HỆ THỐNG QUẢN LÝ LƯƠNG SẢN PHẨM</a:t>
            </a:r>
            <a:endParaRPr lang="en-US" sz="2735">
              <a:solidFill>
                <a:srgbClr val="FFFFFF"/>
              </a:solidFill>
              <a:latin typeface="Poppins Medium" panose="00000600000000000000"/>
            </a:endParaRPr>
          </a:p>
        </p:txBody>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24</a:t>
            </a:r>
            <a:endParaRPr lang="en-US" sz="7370">
              <a:solidFill>
                <a:srgbClr val="FFFFFF"/>
              </a:solidFill>
              <a:latin typeface="Computer Says No" panose="0000040000000000000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879201" y="-1063371"/>
            <a:ext cx="4817598" cy="4184142"/>
          </a:xfrm>
          <a:custGeom>
            <a:avLst/>
            <a:gdLst/>
            <a:ahLst/>
            <a:cxnLst/>
            <a:rect l="l" t="t" r="r" b="b"/>
            <a:pathLst>
              <a:path w="4817598" h="4184142">
                <a:moveTo>
                  <a:pt x="0" y="0"/>
                </a:moveTo>
                <a:lnTo>
                  <a:pt x="4817598" y="0"/>
                </a:lnTo>
                <a:lnTo>
                  <a:pt x="4817598" y="4184142"/>
                </a:lnTo>
                <a:lnTo>
                  <a:pt x="0" y="4184142"/>
                </a:lnTo>
                <a:lnTo>
                  <a:pt x="0" y="0"/>
                </a:lnTo>
                <a:close/>
              </a:path>
            </a:pathLst>
          </a:custGeom>
          <a:blipFill>
            <a:blip r:embed="rId1"/>
            <a:stretch>
              <a:fillRect/>
            </a:stretch>
          </a:blipFill>
        </p:spPr>
      </p:sp>
      <p:sp>
        <p:nvSpPr>
          <p:cNvPr id="3" name="Freeform 3"/>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2"/>
            <a:stretch>
              <a:fillRect/>
            </a:stretch>
          </a:blipFill>
        </p:spPr>
      </p:sp>
      <p:sp>
        <p:nvSpPr>
          <p:cNvPr id="4" name="Freeform 4"/>
          <p:cNvSpPr/>
          <p:nvPr/>
        </p:nvSpPr>
        <p:spPr>
          <a:xfrm>
            <a:off x="14706499" y="628627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3"/>
            <a:stretch>
              <a:fillRect/>
            </a:stretch>
          </a:blipFill>
        </p:spPr>
      </p:sp>
      <p:sp>
        <p:nvSpPr>
          <p:cNvPr id="5" name="Freeform 5"/>
          <p:cNvSpPr/>
          <p:nvPr/>
        </p:nvSpPr>
        <p:spPr>
          <a:xfrm rot="-1072226">
            <a:off x="-1005702" y="6339341"/>
            <a:ext cx="2810484" cy="6367201"/>
          </a:xfrm>
          <a:custGeom>
            <a:avLst/>
            <a:gdLst/>
            <a:ahLst/>
            <a:cxnLst/>
            <a:rect l="l" t="t" r="r" b="b"/>
            <a:pathLst>
              <a:path w="2810484" h="6367201">
                <a:moveTo>
                  <a:pt x="0" y="0"/>
                </a:moveTo>
                <a:lnTo>
                  <a:pt x="2810484" y="0"/>
                </a:lnTo>
                <a:lnTo>
                  <a:pt x="2810484" y="6367201"/>
                </a:lnTo>
                <a:lnTo>
                  <a:pt x="0" y="6367201"/>
                </a:lnTo>
                <a:lnTo>
                  <a:pt x="0" y="0"/>
                </a:lnTo>
                <a:close/>
              </a:path>
            </a:pathLst>
          </a:custGeom>
          <a:blipFill>
            <a:blip r:embed="rId4"/>
            <a:stretch>
              <a:fillRect/>
            </a:stretch>
          </a:blipFill>
        </p:spPr>
      </p:sp>
      <p:sp>
        <p:nvSpPr>
          <p:cNvPr id="6" name="Freeform 6"/>
          <p:cNvSpPr/>
          <p:nvPr/>
        </p:nvSpPr>
        <p:spPr>
          <a:xfrm>
            <a:off x="1676400" y="1485900"/>
            <a:ext cx="14126210" cy="8230235"/>
          </a:xfrm>
          <a:custGeom>
            <a:avLst/>
            <a:gdLst/>
            <a:ahLst/>
            <a:cxnLst/>
            <a:rect l="l" t="t" r="r" b="b"/>
            <a:pathLst>
              <a:path w="15178397" h="8525686">
                <a:moveTo>
                  <a:pt x="0" y="0"/>
                </a:moveTo>
                <a:lnTo>
                  <a:pt x="15178397" y="0"/>
                </a:lnTo>
                <a:lnTo>
                  <a:pt x="15178397" y="8525686"/>
                </a:lnTo>
                <a:lnTo>
                  <a:pt x="0" y="8525686"/>
                </a:lnTo>
                <a:lnTo>
                  <a:pt x="0" y="0"/>
                </a:lnTo>
                <a:close/>
              </a:path>
            </a:pathLst>
          </a:custGeom>
          <a:blipFill>
            <a:blip r:embed="rId5"/>
            <a:stretch>
              <a:fillRect/>
            </a:stretch>
          </a:blipFill>
        </p:spPr>
      </p:sp>
      <p:sp>
        <p:nvSpPr>
          <p:cNvPr id="7" name="TextBox 7"/>
          <p:cNvSpPr txBox="1"/>
          <p:nvPr/>
        </p:nvSpPr>
        <p:spPr>
          <a:xfrm>
            <a:off x="2971800" y="190500"/>
            <a:ext cx="12536170" cy="986790"/>
          </a:xfrm>
          <a:prstGeom prst="rect">
            <a:avLst/>
          </a:prstGeom>
        </p:spPr>
        <p:txBody>
          <a:bodyPr wrap="square" lIns="0" tIns="0" rIns="0" bIns="0" rtlCol="0" anchor="t">
            <a:spAutoFit/>
          </a:bodyPr>
          <a:lstStyle/>
          <a:p>
            <a:pPr lvl="0" indent="0" algn="ctr">
              <a:lnSpc>
                <a:spcPts val="7695"/>
              </a:lnSpc>
              <a:spcBef>
                <a:spcPct val="0"/>
              </a:spcBef>
              <a:buFont typeface="Arial" panose="020B0604020202020204" pitchFamily="34" charset="0"/>
              <a:buNone/>
            </a:pPr>
            <a:r>
              <a:rPr lang="en-US" sz="6000">
                <a:solidFill>
                  <a:schemeClr val="bg1"/>
                </a:solidFill>
                <a:latin typeface="Times New Roman" panose="02020603050405020304" charset="0"/>
                <a:cs typeface="Times New Roman" panose="02020603050405020304" charset="0"/>
              </a:rPr>
              <a:t>3. ĐIỂM NỔI BẬT CỦA DỰ ÁN</a:t>
            </a:r>
            <a:endParaRPr lang="en-US" sz="6000">
              <a:solidFill>
                <a:schemeClr val="bg1"/>
              </a:solidFill>
              <a:latin typeface="Times New Roman" panose="02020603050405020304" charset="0"/>
              <a:cs typeface="Times New Roman" panose="02020603050405020304" charset="0"/>
            </a:endParaRPr>
          </a:p>
        </p:txBody>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25</a:t>
            </a:r>
            <a:endParaRPr lang="en-US" sz="7370">
              <a:solidFill>
                <a:srgbClr val="FFFFFF"/>
              </a:solidFill>
              <a:latin typeface="Computer Says No" panose="0000040000000000000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1"/>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1"/>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5"/>
              </a:lnSpc>
            </a:pPr>
            <a:r>
              <a:rPr lang="en-US" sz="18835">
                <a:solidFill>
                  <a:schemeClr val="bg1"/>
                </a:solidFill>
                <a:latin typeface="Computer Says No" panose="00000400000000000000"/>
              </a:rPr>
              <a:t>THANK YOU!</a:t>
            </a:r>
            <a:endParaRPr lang="en-US" sz="18835">
              <a:solidFill>
                <a:schemeClr val="bg1"/>
              </a:solidFill>
              <a:latin typeface="Computer Says No" panose="00000400000000000000"/>
            </a:endParaRP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2"/>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3" name="Freeform 3"/>
          <p:cNvSpPr/>
          <p:nvPr/>
        </p:nvSpPr>
        <p:spPr>
          <a:xfrm>
            <a:off x="-2768511" y="669974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a:off x="13639737" y="7658410"/>
            <a:ext cx="2837180" cy="2481270"/>
          </a:xfrm>
          <a:custGeom>
            <a:avLst/>
            <a:gdLst/>
            <a:ahLst/>
            <a:cxnLst/>
            <a:rect l="l" t="t" r="r" b="b"/>
            <a:pathLst>
              <a:path w="2837180" h="2481270">
                <a:moveTo>
                  <a:pt x="0" y="0"/>
                </a:moveTo>
                <a:lnTo>
                  <a:pt x="2837180" y="0"/>
                </a:lnTo>
                <a:lnTo>
                  <a:pt x="2837180" y="2481270"/>
                </a:lnTo>
                <a:lnTo>
                  <a:pt x="0" y="2481270"/>
                </a:lnTo>
                <a:lnTo>
                  <a:pt x="0" y="0"/>
                </a:lnTo>
                <a:close/>
              </a:path>
            </a:pathLst>
          </a:custGeom>
          <a:blipFill>
            <a:blip r:embed="rId3"/>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a:off x="-391635" y="166510"/>
            <a:ext cx="3948234" cy="1724379"/>
          </a:xfrm>
          <a:custGeom>
            <a:avLst/>
            <a:gdLst/>
            <a:ahLst/>
            <a:cxnLst/>
            <a:rect l="l" t="t" r="r" b="b"/>
            <a:pathLst>
              <a:path w="3948234" h="1724379">
                <a:moveTo>
                  <a:pt x="0" y="0"/>
                </a:moveTo>
                <a:lnTo>
                  <a:pt x="3948234" y="0"/>
                </a:lnTo>
                <a:lnTo>
                  <a:pt x="3948234" y="1724380"/>
                </a:lnTo>
                <a:lnTo>
                  <a:pt x="0" y="1724380"/>
                </a:lnTo>
                <a:lnTo>
                  <a:pt x="0" y="0"/>
                </a:lnTo>
                <a:close/>
              </a:path>
            </a:pathLst>
          </a:custGeom>
          <a:blipFill>
            <a:blip r:embed="rId4"/>
            <a:stretch>
              <a:fillRect/>
            </a:stretch>
          </a:blipFill>
        </p:spPr>
      </p:sp>
      <p:sp>
        <p:nvSpPr>
          <p:cNvPr id="7" name="TextBox 7"/>
          <p:cNvSpPr txBox="1"/>
          <p:nvPr/>
        </p:nvSpPr>
        <p:spPr>
          <a:xfrm>
            <a:off x="456936" y="2095230"/>
            <a:ext cx="11380913" cy="6534785"/>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3300">
                <a:solidFill>
                  <a:srgbClr val="FFFFFF"/>
                </a:solidFill>
                <a:latin typeface="Times New Roman" panose="02020603050405020304" charset="0"/>
                <a:cs typeface="Times New Roman" panose="02020603050405020304" charset="0"/>
              </a:rPr>
              <a:t>Xã hội phát triển, sự hiện đại của khoa học công nghệ ngày càng trở thành điểm đặc biệt không thể thiếu trong sự tiến bộ. Điều này thúc đẩy sự xuất hiện của nhiều doanh nghiệp mới, với mong muốn quản lý tổ chức một cách chuyên nghiệp và hiệu quả.</a:t>
            </a:r>
            <a:endParaRPr lang="en-US" sz="3300">
              <a:solidFill>
                <a:srgbClr val="FFFFFF"/>
              </a:solidFill>
              <a:latin typeface="Times New Roman" panose="02020603050405020304" charset="0"/>
              <a:cs typeface="Times New Roman" panose="02020603050405020304" charset="0"/>
            </a:endParaRPr>
          </a:p>
          <a:p>
            <a:pPr>
              <a:lnSpc>
                <a:spcPts val="3920"/>
              </a:lnSpc>
            </a:pPr>
            <a:endParaRPr sz="3300">
              <a:latin typeface="Times New Roman" panose="02020603050405020304" charset="0"/>
              <a:cs typeface="Times New Roman" panose="02020603050405020304" charset="0"/>
            </a:endParaRPr>
          </a:p>
          <a:p>
            <a:pPr marL="604520" lvl="1" indent="-302260">
              <a:lnSpc>
                <a:spcPts val="3920"/>
              </a:lnSpc>
              <a:buFont typeface="Arial" panose="020B0604020202020204"/>
              <a:buChar char="•"/>
            </a:pPr>
            <a:r>
              <a:rPr lang="en-US" sz="3300">
                <a:solidFill>
                  <a:srgbClr val="FFFFFF"/>
                </a:solidFill>
                <a:latin typeface="Times New Roman" panose="02020603050405020304" charset="0"/>
                <a:cs typeface="Times New Roman" panose="02020603050405020304" charset="0"/>
              </a:rPr>
              <a:t>Trong bối cảnh này, quản lý chấm công và tiền lương đóng vai trò quan trọng, ảnh hưởng trực tiếp đến thành công của doanh nghiệp. Đối với các đơn vị sản xuất, việc này đòi hỏi sự đầu tư lớn về nhân lực, nỗ lực và thời gian. Một hệ thống quản lý chấm công và tiền lương hiệu quả sẽ giúp lãnh đạo dễ dàng điều hành doanh nghiệp một cách thuận lợi.</a:t>
            </a:r>
            <a:endParaRPr lang="en-US" sz="3300">
              <a:solidFill>
                <a:srgbClr val="FFFFFF"/>
              </a:solidFill>
              <a:latin typeface="Times New Roman" panose="02020603050405020304" charset="0"/>
              <a:cs typeface="Times New Roman" panose="02020603050405020304" charset="0"/>
            </a:endParaRPr>
          </a:p>
          <a:p>
            <a:pPr>
              <a:lnSpc>
                <a:spcPts val="3920"/>
              </a:lnSpc>
            </a:pPr>
            <a:endParaRPr sz="3300">
              <a:latin typeface="Times New Roman" panose="02020603050405020304" charset="0"/>
              <a:cs typeface="Times New Roman" panose="02020603050405020304" charset="0"/>
            </a:endParaRPr>
          </a:p>
        </p:txBody>
      </p:sp>
      <p:sp>
        <p:nvSpPr>
          <p:cNvPr id="8" name="Freeform 8"/>
          <p:cNvSpPr/>
          <p:nvPr/>
        </p:nvSpPr>
        <p:spPr>
          <a:xfrm>
            <a:off x="12252671" y="2846914"/>
            <a:ext cx="5843496" cy="4593172"/>
          </a:xfrm>
          <a:custGeom>
            <a:avLst/>
            <a:gdLst/>
            <a:ahLst/>
            <a:cxnLst/>
            <a:rect l="l" t="t" r="r" b="b"/>
            <a:pathLst>
              <a:path w="5843496" h="4593172">
                <a:moveTo>
                  <a:pt x="0" y="0"/>
                </a:moveTo>
                <a:lnTo>
                  <a:pt x="5843496" y="0"/>
                </a:lnTo>
                <a:lnTo>
                  <a:pt x="5843496" y="4593172"/>
                </a:lnTo>
                <a:lnTo>
                  <a:pt x="0" y="4593172"/>
                </a:lnTo>
                <a:lnTo>
                  <a:pt x="0" y="0"/>
                </a:lnTo>
                <a:close/>
              </a:path>
            </a:pathLst>
          </a:custGeom>
          <a:blipFill>
            <a:blip r:embed="rId5"/>
            <a:stretch>
              <a:fillRect r="-3282"/>
            </a:stretch>
          </a:blipFill>
        </p:spPr>
      </p:sp>
      <p:sp>
        <p:nvSpPr>
          <p:cNvPr id="9" name="TextBox 9"/>
          <p:cNvSpPr txBox="1"/>
          <p:nvPr/>
        </p:nvSpPr>
        <p:spPr>
          <a:xfrm>
            <a:off x="3328683" y="502183"/>
            <a:ext cx="5227082" cy="897255"/>
          </a:xfrm>
          <a:prstGeom prst="rect">
            <a:avLst/>
          </a:prstGeom>
        </p:spPr>
        <p:txBody>
          <a:bodyPr lIns="0" tIns="0" rIns="0" bIns="0" rtlCol="0" anchor="t">
            <a:spAutoFit/>
          </a:bodyPr>
          <a:lstStyle/>
          <a:p>
            <a:pPr marL="539750" lvl="1" indent="0" algn="ctr">
              <a:lnSpc>
                <a:spcPts val="7000"/>
              </a:lnSpc>
              <a:spcBef>
                <a:spcPct val="0"/>
              </a:spcBef>
              <a:buFont typeface="Arial" panose="020B0604020202020204"/>
              <a:buNone/>
            </a:pPr>
            <a:r>
              <a:rPr lang="en-US" sz="5000">
                <a:solidFill>
                  <a:srgbClr val="FFFFFF"/>
                </a:solidFill>
                <a:latin typeface="Times New Roman" panose="02020603050405020304"/>
              </a:rPr>
              <a:t>I. TỔNG QUAN</a:t>
            </a:r>
            <a:endParaRPr lang="en-US" sz="5000">
              <a:solidFill>
                <a:srgbClr val="FFFFFF"/>
              </a:solidFill>
              <a:latin typeface="Times New Roman" panose="02020603050405020304"/>
            </a:endParaRPr>
          </a:p>
        </p:txBody>
      </p:sp>
      <p:sp>
        <p:nvSpPr>
          <p:cNvPr id="10" name="Freeform 10"/>
          <p:cNvSpPr/>
          <p:nvPr/>
        </p:nvSpPr>
        <p:spPr>
          <a:xfrm>
            <a:off x="7137175" y="9046365"/>
            <a:ext cx="2837180" cy="2481270"/>
          </a:xfrm>
          <a:custGeom>
            <a:avLst/>
            <a:gdLst/>
            <a:ahLst/>
            <a:cxnLst/>
            <a:rect l="l" t="t" r="r" b="b"/>
            <a:pathLst>
              <a:path w="2837180" h="2481270">
                <a:moveTo>
                  <a:pt x="0" y="0"/>
                </a:moveTo>
                <a:lnTo>
                  <a:pt x="2837180" y="0"/>
                </a:lnTo>
                <a:lnTo>
                  <a:pt x="2837180" y="2481270"/>
                </a:lnTo>
                <a:lnTo>
                  <a:pt x="0" y="2481270"/>
                </a:lnTo>
                <a:lnTo>
                  <a:pt x="0" y="0"/>
                </a:lnTo>
                <a:close/>
              </a:path>
            </a:pathLst>
          </a:custGeom>
          <a:blipFill>
            <a:blip r:embed="rId3"/>
            <a:stretch>
              <a:fillRect/>
            </a:stretch>
          </a:blipFill>
        </p:spPr>
      </p:sp>
      <p:sp>
        <p:nvSpPr>
          <p:cNvPr id="14" name="Text Box 13"/>
          <p:cNvSpPr txBox="1"/>
          <p:nvPr/>
        </p:nvSpPr>
        <p:spPr>
          <a:xfrm>
            <a:off x="16992600" y="90297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03</a:t>
            </a:r>
            <a:endParaRPr lang="en-US" sz="7370">
              <a:solidFill>
                <a:srgbClr val="FFFFFF"/>
              </a:solidFill>
              <a:latin typeface="Computer Says No" panose="000004000000000000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743243" y="1349194"/>
            <a:ext cx="7290658" cy="5879563"/>
          </a:xfrm>
          <a:custGeom>
            <a:avLst/>
            <a:gdLst/>
            <a:ahLst/>
            <a:cxnLst/>
            <a:rect l="l" t="t" r="r" b="b"/>
            <a:pathLst>
              <a:path w="7290658" h="5879563">
                <a:moveTo>
                  <a:pt x="0" y="0"/>
                </a:moveTo>
                <a:lnTo>
                  <a:pt x="7290657" y="0"/>
                </a:lnTo>
                <a:lnTo>
                  <a:pt x="7290657" y="5879562"/>
                </a:lnTo>
                <a:lnTo>
                  <a:pt x="0" y="5879562"/>
                </a:lnTo>
                <a:lnTo>
                  <a:pt x="0" y="0"/>
                </a:lnTo>
                <a:close/>
              </a:path>
            </a:pathLst>
          </a:custGeom>
          <a:blipFill>
            <a:blip r:embed="rId1"/>
            <a:stretch>
              <a:fillRect/>
            </a:stretch>
          </a:blipFill>
        </p:spPr>
      </p:sp>
      <p:sp>
        <p:nvSpPr>
          <p:cNvPr id="3" name="TextBox 3"/>
          <p:cNvSpPr txBox="1"/>
          <p:nvPr/>
        </p:nvSpPr>
        <p:spPr>
          <a:xfrm>
            <a:off x="1028700" y="2019300"/>
            <a:ext cx="4563110" cy="683260"/>
          </a:xfrm>
          <a:prstGeom prst="rect">
            <a:avLst/>
          </a:prstGeom>
        </p:spPr>
        <p:txBody>
          <a:bodyPr lIns="0" tIns="0" rIns="0" bIns="0" rtlCol="0" anchor="t">
            <a:noAutofit/>
          </a:bodyPr>
          <a:lstStyle/>
          <a:p>
            <a:pPr algn="ctr">
              <a:lnSpc>
                <a:spcPts val="3555"/>
              </a:lnSpc>
            </a:pPr>
            <a:r>
              <a:rPr lang="en-US" sz="3500">
                <a:solidFill>
                  <a:schemeClr val="bg1"/>
                </a:solidFill>
                <a:latin typeface="Times New Roman" panose="02020603050405020304"/>
              </a:rPr>
              <a:t>1. MỤC TIÊU ĐỀ TÀI</a:t>
            </a:r>
            <a:endParaRPr lang="en-US" sz="3500">
              <a:solidFill>
                <a:schemeClr val="bg1"/>
              </a:solidFill>
              <a:latin typeface="Times New Roman" panose="02020603050405020304"/>
            </a:endParaRPr>
          </a:p>
          <a:p>
            <a:pPr marL="0" lvl="0" indent="0" algn="ctr">
              <a:lnSpc>
                <a:spcPts val="3555"/>
              </a:lnSpc>
              <a:spcBef>
                <a:spcPct val="0"/>
              </a:spcBef>
            </a:pPr>
            <a:endParaRPr lang="en-US" sz="3500">
              <a:solidFill>
                <a:schemeClr val="bg1"/>
              </a:solidFill>
              <a:latin typeface="Times New Roman" panose="02020603050405020304"/>
            </a:endParaRPr>
          </a:p>
        </p:txBody>
      </p:sp>
      <p:sp>
        <p:nvSpPr>
          <p:cNvPr id="4" name="AutoShape 4"/>
          <p:cNvSpPr/>
          <p:nvPr/>
        </p:nvSpPr>
        <p:spPr>
          <a:xfrm flipV="1">
            <a:off x="1028752" y="2787659"/>
            <a:ext cx="6920742" cy="19050"/>
          </a:xfrm>
          <a:prstGeom prst="line">
            <a:avLst/>
          </a:prstGeom>
          <a:ln w="38100" cap="flat">
            <a:solidFill>
              <a:srgbClr val="FFFFFF"/>
            </a:solidFill>
            <a:prstDash val="solid"/>
            <a:headEnd type="none" w="sm" len="sm"/>
            <a:tailEnd type="none" w="sm" len="sm"/>
          </a:ln>
        </p:spPr>
      </p:sp>
      <p:sp>
        <p:nvSpPr>
          <p:cNvPr id="6" name="TextBox 6"/>
          <p:cNvSpPr txBox="1"/>
          <p:nvPr/>
        </p:nvSpPr>
        <p:spPr>
          <a:xfrm>
            <a:off x="1059180" y="3223260"/>
            <a:ext cx="9593580" cy="5507990"/>
          </a:xfrm>
          <a:prstGeom prst="rect">
            <a:avLst/>
          </a:prstGeom>
        </p:spPr>
        <p:txBody>
          <a:bodyPr wrap="square" lIns="0" tIns="0" rIns="0" bIns="0" rtlCol="0" anchor="t">
            <a:spAutoFit/>
          </a:bodyPr>
          <a:lstStyle/>
          <a:p>
            <a:pPr marL="457200" indent="-457200">
              <a:lnSpc>
                <a:spcPts val="4295"/>
              </a:lnSpc>
              <a:buFont typeface="Arial" panose="020B0604020202020204" pitchFamily="34" charset="0"/>
              <a:buChar char="•"/>
            </a:pPr>
            <a:r>
              <a:rPr lang="en-US" sz="3070">
                <a:solidFill>
                  <a:srgbClr val="FFFFFF"/>
                </a:solidFill>
                <a:latin typeface="Times New Roman" panose="02020603050405020304"/>
              </a:rPr>
              <a:t>Hệ thống quản lý lương sản phẩm đáp ứng nhu cầu phức tạp của công ty sản xuất. </a:t>
            </a:r>
            <a:endParaRPr lang="en-US" sz="3070">
              <a:solidFill>
                <a:srgbClr val="FFFFFF"/>
              </a:solidFill>
              <a:latin typeface="Times New Roman" panose="02020603050405020304"/>
            </a:endParaRPr>
          </a:p>
          <a:p>
            <a:pPr marL="457200" indent="-457200">
              <a:lnSpc>
                <a:spcPts val="4295"/>
              </a:lnSpc>
              <a:buFont typeface="Arial" panose="020B0604020202020204" pitchFamily="34" charset="0"/>
              <a:buChar char="•"/>
            </a:pPr>
            <a:r>
              <a:rPr lang="en-US" sz="3070">
                <a:solidFill>
                  <a:srgbClr val="FFFFFF"/>
                </a:solidFill>
                <a:latin typeface="Times New Roman" panose="02020603050405020304"/>
              </a:rPr>
              <a:t>Theo dõi thông tin nhân viên, quản lý hợp đồng và sản phẩm, tính lương công nhân theo sản phẩm và nhân viên hành chánh theo ngày làm việc. Hệ thống còn quản lý lương ngoài giờ, phụ cấp chức vụ, và tạo bảng lương chi tiết. </a:t>
            </a:r>
            <a:endParaRPr lang="en-US" sz="3070">
              <a:solidFill>
                <a:srgbClr val="FFFFFF"/>
              </a:solidFill>
              <a:latin typeface="Times New Roman" panose="02020603050405020304"/>
            </a:endParaRPr>
          </a:p>
          <a:p>
            <a:pPr marL="457200" indent="-457200">
              <a:lnSpc>
                <a:spcPts val="4295"/>
              </a:lnSpc>
              <a:buFont typeface="Arial" panose="020B0604020202020204" pitchFamily="34" charset="0"/>
              <a:buChar char="•"/>
            </a:pPr>
            <a:r>
              <a:rPr lang="en-US" sz="3070">
                <a:solidFill>
                  <a:srgbClr val="FFFFFF"/>
                </a:solidFill>
                <a:latin typeface="Times New Roman" panose="02020603050405020304"/>
              </a:rPr>
              <a:t>Đảm bảo tính minh bạch và hiệu quả trong quá trình thanh toán, giúp doanh nghiệp hoạt động chuyên nghiệp và linh hoạt.</a:t>
            </a:r>
            <a:endParaRPr lang="en-US" sz="3070">
              <a:solidFill>
                <a:srgbClr val="FFFFFF"/>
              </a:solidFill>
              <a:latin typeface="Times New Roman" panose="02020603050405020304"/>
            </a:endParaRPr>
          </a:p>
        </p:txBody>
      </p:sp>
      <p:sp>
        <p:nvSpPr>
          <p:cNvPr id="7" name="Freeform 7"/>
          <p:cNvSpPr/>
          <p:nvPr/>
        </p:nvSpPr>
        <p:spPr>
          <a:xfrm>
            <a:off x="-132213" y="331831"/>
            <a:ext cx="3421867" cy="1494490"/>
          </a:xfrm>
          <a:custGeom>
            <a:avLst/>
            <a:gdLst/>
            <a:ahLst/>
            <a:cxnLst/>
            <a:rect l="l" t="t" r="r" b="b"/>
            <a:pathLst>
              <a:path w="3421867" h="1494490">
                <a:moveTo>
                  <a:pt x="0" y="0"/>
                </a:moveTo>
                <a:lnTo>
                  <a:pt x="3421866" y="0"/>
                </a:lnTo>
                <a:lnTo>
                  <a:pt x="3421866" y="1494490"/>
                </a:lnTo>
                <a:lnTo>
                  <a:pt x="0" y="1494490"/>
                </a:lnTo>
                <a:lnTo>
                  <a:pt x="0" y="0"/>
                </a:lnTo>
                <a:close/>
              </a:path>
            </a:pathLst>
          </a:custGeom>
          <a:blipFill>
            <a:blip r:embed="rId2"/>
            <a:stretch>
              <a:fillRect/>
            </a:stretch>
          </a:blipFill>
        </p:spPr>
      </p:sp>
      <p:sp>
        <p:nvSpPr>
          <p:cNvPr id="8" name="Freeform 8"/>
          <p:cNvSpPr/>
          <p:nvPr/>
        </p:nvSpPr>
        <p:spPr>
          <a:xfrm rot="3091052">
            <a:off x="-1740639" y="5415645"/>
            <a:ext cx="6638823" cy="5976180"/>
          </a:xfrm>
          <a:custGeom>
            <a:avLst/>
            <a:gdLst/>
            <a:ahLst/>
            <a:cxnLst/>
            <a:rect l="l" t="t" r="r" b="b"/>
            <a:pathLst>
              <a:path w="6638823" h="5976180">
                <a:moveTo>
                  <a:pt x="0" y="0"/>
                </a:moveTo>
                <a:lnTo>
                  <a:pt x="6638823" y="0"/>
                </a:lnTo>
                <a:lnTo>
                  <a:pt x="6638823" y="5976180"/>
                </a:lnTo>
                <a:lnTo>
                  <a:pt x="0" y="5976180"/>
                </a:lnTo>
                <a:lnTo>
                  <a:pt x="0" y="0"/>
                </a:lnTo>
                <a:close/>
              </a:path>
            </a:pathLst>
          </a:custGeom>
          <a:blipFill>
            <a:blip r:embed="rId3"/>
            <a:stretch>
              <a:fillRect/>
            </a:stretch>
          </a:blipFill>
        </p:spPr>
      </p:sp>
      <p:sp>
        <p:nvSpPr>
          <p:cNvPr id="9" name="Freeform 9"/>
          <p:cNvSpPr/>
          <p:nvPr/>
        </p:nvSpPr>
        <p:spPr>
          <a:xfrm>
            <a:off x="15058542" y="8403735"/>
            <a:ext cx="2200758" cy="1883265"/>
          </a:xfrm>
          <a:custGeom>
            <a:avLst/>
            <a:gdLst/>
            <a:ahLst/>
            <a:cxnLst/>
            <a:rect l="l" t="t" r="r" b="b"/>
            <a:pathLst>
              <a:path w="2200758" h="1883265">
                <a:moveTo>
                  <a:pt x="0" y="0"/>
                </a:moveTo>
                <a:lnTo>
                  <a:pt x="2200758" y="0"/>
                </a:lnTo>
                <a:lnTo>
                  <a:pt x="2200758" y="1883265"/>
                </a:lnTo>
                <a:lnTo>
                  <a:pt x="0" y="1883265"/>
                </a:lnTo>
                <a:lnTo>
                  <a:pt x="0" y="0"/>
                </a:lnTo>
                <a:close/>
              </a:path>
            </a:pathLst>
          </a:custGeom>
          <a:blipFill>
            <a:blip r:embed="rId4"/>
            <a:stretch>
              <a:fillRect/>
            </a:stretch>
          </a:blipFill>
        </p:spPr>
      </p:sp>
      <p:sp>
        <p:nvSpPr>
          <p:cNvPr id="10" name="Freeform 10"/>
          <p:cNvSpPr/>
          <p:nvPr/>
        </p:nvSpPr>
        <p:spPr>
          <a:xfrm>
            <a:off x="7924622" y="7810503"/>
            <a:ext cx="8851194" cy="7277648"/>
          </a:xfrm>
          <a:custGeom>
            <a:avLst/>
            <a:gdLst/>
            <a:ahLst/>
            <a:cxnLst/>
            <a:rect l="l" t="t" r="r" b="b"/>
            <a:pathLst>
              <a:path w="8851194" h="7277648">
                <a:moveTo>
                  <a:pt x="0" y="0"/>
                </a:moveTo>
                <a:lnTo>
                  <a:pt x="8851194" y="0"/>
                </a:lnTo>
                <a:lnTo>
                  <a:pt x="8851194" y="7277648"/>
                </a:lnTo>
                <a:lnTo>
                  <a:pt x="0" y="7277648"/>
                </a:lnTo>
                <a:lnTo>
                  <a:pt x="0" y="0"/>
                </a:lnTo>
                <a:close/>
              </a:path>
            </a:pathLst>
          </a:custGeom>
          <a:blipFill>
            <a:blip r:embed="rId5"/>
            <a:stretch>
              <a:fillRect/>
            </a:stretch>
          </a:blipFill>
        </p:spPr>
      </p:sp>
      <p:sp>
        <p:nvSpPr>
          <p:cNvPr id="14" name="Text Box 13"/>
          <p:cNvSpPr txBox="1"/>
          <p:nvPr/>
        </p:nvSpPr>
        <p:spPr>
          <a:xfrm>
            <a:off x="17221200" y="92583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04</a:t>
            </a:r>
            <a:endParaRPr lang="en-US" sz="7370">
              <a:solidFill>
                <a:srgbClr val="FFFFFF"/>
              </a:solidFill>
              <a:latin typeface="Computer Says No" panose="00000400000000000000"/>
              <a:sym typeface="+mn-ea"/>
            </a:endParaRPr>
          </a:p>
        </p:txBody>
      </p:sp>
      <p:sp>
        <p:nvSpPr>
          <p:cNvPr id="11" name="TextBox 9"/>
          <p:cNvSpPr txBox="1"/>
          <p:nvPr/>
        </p:nvSpPr>
        <p:spPr>
          <a:xfrm>
            <a:off x="3352813" y="266598"/>
            <a:ext cx="5227082" cy="897255"/>
          </a:xfrm>
          <a:prstGeom prst="rect">
            <a:avLst/>
          </a:prstGeom>
        </p:spPr>
        <p:txBody>
          <a:bodyPr lIns="0" tIns="0" rIns="0" bIns="0" rtlCol="0" anchor="t">
            <a:spAutoFit/>
          </a:bodyPr>
          <a:p>
            <a:pPr marL="539750" lvl="1" indent="0" algn="ctr">
              <a:lnSpc>
                <a:spcPts val="7000"/>
              </a:lnSpc>
              <a:spcBef>
                <a:spcPct val="0"/>
              </a:spcBef>
              <a:buFont typeface="Arial" panose="020B0604020202020204"/>
              <a:buNone/>
            </a:pPr>
            <a:r>
              <a:rPr lang="en-US" sz="5000">
                <a:solidFill>
                  <a:srgbClr val="FFFFFF"/>
                </a:solidFill>
                <a:latin typeface="Times New Roman" panose="02020603050405020304"/>
              </a:rPr>
              <a:t>I. TỔNG QUAN</a:t>
            </a:r>
            <a:endParaRPr lang="en-US" sz="5000">
              <a:solidFill>
                <a:srgbClr val="FFFFFF"/>
              </a:solidFill>
              <a:latin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3916" b="-86898"/>
            </a:stretch>
          </a:blipFill>
        </p:spPr>
      </p:sp>
      <p:sp>
        <p:nvSpPr>
          <p:cNvPr id="4" name="Freeform 4"/>
          <p:cNvSpPr/>
          <p:nvPr/>
        </p:nvSpPr>
        <p:spPr>
          <a:xfrm>
            <a:off x="3772296" y="2670873"/>
            <a:ext cx="1527941" cy="1527941"/>
          </a:xfrm>
          <a:custGeom>
            <a:avLst/>
            <a:gdLst/>
            <a:ahLst/>
            <a:cxnLst/>
            <a:rect l="l" t="t" r="r" b="b"/>
            <a:pathLst>
              <a:path w="1527941" h="1527941">
                <a:moveTo>
                  <a:pt x="0" y="0"/>
                </a:moveTo>
                <a:lnTo>
                  <a:pt x="1527941" y="0"/>
                </a:lnTo>
                <a:lnTo>
                  <a:pt x="1527941" y="1527941"/>
                </a:lnTo>
                <a:lnTo>
                  <a:pt x="0" y="1527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505391" y="2622311"/>
            <a:ext cx="1527941" cy="1527941"/>
          </a:xfrm>
          <a:custGeom>
            <a:avLst/>
            <a:gdLst/>
            <a:ahLst/>
            <a:cxnLst/>
            <a:rect l="l" t="t" r="r" b="b"/>
            <a:pathLst>
              <a:path w="1527941" h="1527941">
                <a:moveTo>
                  <a:pt x="0" y="0"/>
                </a:moveTo>
                <a:lnTo>
                  <a:pt x="1527942" y="0"/>
                </a:lnTo>
                <a:lnTo>
                  <a:pt x="1527942" y="1527942"/>
                </a:lnTo>
                <a:lnTo>
                  <a:pt x="0" y="1527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37426" y="2670873"/>
            <a:ext cx="1527941" cy="1527941"/>
          </a:xfrm>
          <a:custGeom>
            <a:avLst/>
            <a:gdLst/>
            <a:ahLst/>
            <a:cxnLst/>
            <a:rect l="l" t="t" r="r" b="b"/>
            <a:pathLst>
              <a:path w="1527941" h="1527941">
                <a:moveTo>
                  <a:pt x="0" y="0"/>
                </a:moveTo>
                <a:lnTo>
                  <a:pt x="1527941" y="0"/>
                </a:lnTo>
                <a:lnTo>
                  <a:pt x="1527941" y="1527941"/>
                </a:lnTo>
                <a:lnTo>
                  <a:pt x="0" y="1527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1979177" y="2670873"/>
            <a:ext cx="1527941" cy="1527941"/>
          </a:xfrm>
          <a:custGeom>
            <a:avLst/>
            <a:gdLst/>
            <a:ahLst/>
            <a:cxnLst/>
            <a:rect l="l" t="t" r="r" b="b"/>
            <a:pathLst>
              <a:path w="1527941" h="1527941">
                <a:moveTo>
                  <a:pt x="0" y="0"/>
                </a:moveTo>
                <a:lnTo>
                  <a:pt x="1527941" y="0"/>
                </a:lnTo>
                <a:lnTo>
                  <a:pt x="1527941" y="1527941"/>
                </a:lnTo>
                <a:lnTo>
                  <a:pt x="0" y="1527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064206" y="3198862"/>
            <a:ext cx="944122" cy="712470"/>
          </a:xfrm>
          <a:prstGeom prst="rect">
            <a:avLst/>
          </a:prstGeom>
        </p:spPr>
        <p:txBody>
          <a:bodyPr lIns="0" tIns="0" rIns="0" bIns="0" rtlCol="0" anchor="t">
            <a:spAutoFit/>
          </a:bodyPr>
          <a:lstStyle/>
          <a:p>
            <a:pPr marL="0" lvl="0" indent="0" algn="ctr">
              <a:lnSpc>
                <a:spcPts val="5560"/>
              </a:lnSpc>
              <a:spcBef>
                <a:spcPct val="0"/>
              </a:spcBef>
            </a:pPr>
            <a:r>
              <a:rPr lang="en-US" sz="5000">
                <a:solidFill>
                  <a:schemeClr val="bg1"/>
                </a:solidFill>
                <a:latin typeface="Times New Roman" panose="02020603050405020304" charset="0"/>
                <a:cs typeface="Times New Roman" panose="02020603050405020304" charset="0"/>
              </a:rPr>
              <a:t>01</a:t>
            </a:r>
            <a:endParaRPr lang="en-US" sz="5000">
              <a:solidFill>
                <a:schemeClr val="bg1"/>
              </a:solidFill>
              <a:latin typeface="Times New Roman" panose="02020603050405020304" charset="0"/>
              <a:cs typeface="Times New Roman" panose="02020603050405020304" charset="0"/>
            </a:endParaRPr>
          </a:p>
        </p:txBody>
      </p:sp>
      <p:sp>
        <p:nvSpPr>
          <p:cNvPr id="9" name="TextBox 9"/>
          <p:cNvSpPr txBox="1"/>
          <p:nvPr/>
        </p:nvSpPr>
        <p:spPr>
          <a:xfrm>
            <a:off x="6798328" y="3152001"/>
            <a:ext cx="944122" cy="712470"/>
          </a:xfrm>
          <a:prstGeom prst="rect">
            <a:avLst/>
          </a:prstGeom>
        </p:spPr>
        <p:txBody>
          <a:bodyPr lIns="0" tIns="0" rIns="0" bIns="0" rtlCol="0" anchor="t">
            <a:spAutoFit/>
          </a:bodyPr>
          <a:lstStyle/>
          <a:p>
            <a:pPr marL="0" lvl="0" indent="0" algn="ctr">
              <a:lnSpc>
                <a:spcPts val="5560"/>
              </a:lnSpc>
              <a:spcBef>
                <a:spcPct val="0"/>
              </a:spcBef>
            </a:pPr>
            <a:r>
              <a:rPr lang="en-US" sz="5000">
                <a:solidFill>
                  <a:schemeClr val="bg1"/>
                </a:solidFill>
                <a:latin typeface="Times New Roman" panose="02020603050405020304" charset="0"/>
                <a:cs typeface="Times New Roman" panose="02020603050405020304" charset="0"/>
              </a:rPr>
              <a:t>02</a:t>
            </a:r>
            <a:endParaRPr lang="en-US" sz="5000">
              <a:solidFill>
                <a:schemeClr val="bg1"/>
              </a:solidFill>
              <a:latin typeface="Times New Roman" panose="02020603050405020304" charset="0"/>
              <a:cs typeface="Times New Roman" panose="02020603050405020304" charset="0"/>
            </a:endParaRPr>
          </a:p>
        </p:txBody>
      </p:sp>
      <p:sp>
        <p:nvSpPr>
          <p:cNvPr id="10" name="TextBox 10"/>
          <p:cNvSpPr txBox="1"/>
          <p:nvPr/>
        </p:nvSpPr>
        <p:spPr>
          <a:xfrm>
            <a:off x="9529335" y="3200562"/>
            <a:ext cx="944122" cy="712470"/>
          </a:xfrm>
          <a:prstGeom prst="rect">
            <a:avLst/>
          </a:prstGeom>
        </p:spPr>
        <p:txBody>
          <a:bodyPr lIns="0" tIns="0" rIns="0" bIns="0" rtlCol="0" anchor="t">
            <a:spAutoFit/>
          </a:bodyPr>
          <a:lstStyle/>
          <a:p>
            <a:pPr marL="0" lvl="0" indent="0" algn="ctr">
              <a:lnSpc>
                <a:spcPts val="5560"/>
              </a:lnSpc>
              <a:spcBef>
                <a:spcPct val="0"/>
              </a:spcBef>
            </a:pPr>
            <a:r>
              <a:rPr lang="en-US" sz="5000">
                <a:solidFill>
                  <a:schemeClr val="bg1"/>
                </a:solidFill>
                <a:latin typeface="Times New Roman" panose="02020603050405020304" charset="0"/>
                <a:cs typeface="Times New Roman" panose="02020603050405020304" charset="0"/>
              </a:rPr>
              <a:t>03</a:t>
            </a:r>
            <a:endParaRPr lang="en-US" sz="5000">
              <a:solidFill>
                <a:schemeClr val="bg1"/>
              </a:solidFill>
              <a:latin typeface="Times New Roman" panose="02020603050405020304" charset="0"/>
              <a:cs typeface="Times New Roman" panose="02020603050405020304" charset="0"/>
            </a:endParaRPr>
          </a:p>
        </p:txBody>
      </p:sp>
      <p:sp>
        <p:nvSpPr>
          <p:cNvPr id="11" name="TextBox 11"/>
          <p:cNvSpPr txBox="1"/>
          <p:nvPr/>
        </p:nvSpPr>
        <p:spPr>
          <a:xfrm>
            <a:off x="12268414" y="3200562"/>
            <a:ext cx="944122" cy="712470"/>
          </a:xfrm>
          <a:prstGeom prst="rect">
            <a:avLst/>
          </a:prstGeom>
        </p:spPr>
        <p:txBody>
          <a:bodyPr lIns="0" tIns="0" rIns="0" bIns="0" rtlCol="0" anchor="t">
            <a:spAutoFit/>
          </a:bodyPr>
          <a:lstStyle/>
          <a:p>
            <a:pPr marL="0" lvl="0" indent="0" algn="ctr">
              <a:lnSpc>
                <a:spcPts val="5560"/>
              </a:lnSpc>
              <a:spcBef>
                <a:spcPct val="0"/>
              </a:spcBef>
            </a:pPr>
            <a:r>
              <a:rPr lang="en-US" sz="5000">
                <a:solidFill>
                  <a:schemeClr val="bg1"/>
                </a:solidFill>
                <a:latin typeface="Times New Roman" panose="02020603050405020304" charset="0"/>
                <a:cs typeface="Times New Roman" panose="02020603050405020304" charset="0"/>
              </a:rPr>
              <a:t>04</a:t>
            </a:r>
            <a:endParaRPr lang="en-US" sz="5000">
              <a:solidFill>
                <a:schemeClr val="bg1"/>
              </a:solidFill>
              <a:latin typeface="Times New Roman" panose="02020603050405020304" charset="0"/>
              <a:cs typeface="Times New Roman" panose="02020603050405020304" charset="0"/>
            </a:endParaRPr>
          </a:p>
        </p:txBody>
      </p:sp>
      <p:sp>
        <p:nvSpPr>
          <p:cNvPr id="12" name="AutoShape 12"/>
          <p:cNvSpPr/>
          <p:nvPr/>
        </p:nvSpPr>
        <p:spPr>
          <a:xfrm flipV="1">
            <a:off x="10765367" y="3452060"/>
            <a:ext cx="1231113" cy="0"/>
          </a:xfrm>
          <a:prstGeom prst="line">
            <a:avLst/>
          </a:prstGeom>
          <a:ln w="38100" cap="rnd">
            <a:solidFill>
              <a:srgbClr val="5CE5F8"/>
            </a:solidFill>
            <a:prstDash val="sysDot"/>
            <a:headEnd type="none" w="sm" len="sm"/>
            <a:tailEnd type="none" w="sm" len="sm"/>
          </a:ln>
        </p:spPr>
      </p:sp>
      <p:sp>
        <p:nvSpPr>
          <p:cNvPr id="13" name="AutoShape 13"/>
          <p:cNvSpPr/>
          <p:nvPr/>
        </p:nvSpPr>
        <p:spPr>
          <a:xfrm flipV="1">
            <a:off x="8006312" y="3452060"/>
            <a:ext cx="1231113" cy="0"/>
          </a:xfrm>
          <a:prstGeom prst="line">
            <a:avLst/>
          </a:prstGeom>
          <a:ln w="38100" cap="rnd">
            <a:solidFill>
              <a:srgbClr val="5CE5F8"/>
            </a:solidFill>
            <a:prstDash val="sysDot"/>
            <a:headEnd type="none" w="sm" len="sm"/>
            <a:tailEnd type="none" w="sm" len="sm"/>
          </a:ln>
        </p:spPr>
      </p:sp>
      <p:sp>
        <p:nvSpPr>
          <p:cNvPr id="14" name="AutoShape 14"/>
          <p:cNvSpPr/>
          <p:nvPr/>
        </p:nvSpPr>
        <p:spPr>
          <a:xfrm flipV="1">
            <a:off x="5274278" y="3403498"/>
            <a:ext cx="1231113" cy="0"/>
          </a:xfrm>
          <a:prstGeom prst="line">
            <a:avLst/>
          </a:prstGeom>
          <a:ln w="38100" cap="rnd">
            <a:solidFill>
              <a:srgbClr val="5CE5F8"/>
            </a:solidFill>
            <a:prstDash val="sysDot"/>
            <a:headEnd type="none" w="sm" len="sm"/>
            <a:tailEnd type="none" w="sm" len="sm"/>
          </a:ln>
        </p:spPr>
      </p:sp>
      <p:sp>
        <p:nvSpPr>
          <p:cNvPr id="15" name="TextBox 15"/>
          <p:cNvSpPr txBox="1"/>
          <p:nvPr/>
        </p:nvSpPr>
        <p:spPr>
          <a:xfrm>
            <a:off x="3426782" y="4383121"/>
            <a:ext cx="2218970" cy="1274445"/>
          </a:xfrm>
          <a:prstGeom prst="rect">
            <a:avLst/>
          </a:prstGeom>
        </p:spPr>
        <p:txBody>
          <a:bodyPr lIns="0" tIns="0" rIns="0" bIns="0" rtlCol="0" anchor="t">
            <a:spAutoFit/>
          </a:bodyPr>
          <a:lstStyle/>
          <a:p>
            <a:pPr algn="ctr">
              <a:lnSpc>
                <a:spcPts val="4970"/>
              </a:lnSpc>
            </a:pPr>
            <a:r>
              <a:rPr lang="en-US" sz="3000">
                <a:solidFill>
                  <a:schemeClr val="bg1"/>
                </a:solidFill>
                <a:latin typeface="Times New Roman" panose="02020603050405020304" charset="0"/>
                <a:cs typeface="Times New Roman" panose="02020603050405020304" charset="0"/>
              </a:rPr>
              <a:t>QUẢN LÝ HỢP ĐỒNG</a:t>
            </a:r>
            <a:endParaRPr lang="en-US" sz="3000">
              <a:solidFill>
                <a:schemeClr val="bg1"/>
              </a:solidFill>
              <a:latin typeface="Times New Roman" panose="02020603050405020304" charset="0"/>
              <a:cs typeface="Times New Roman" panose="02020603050405020304" charset="0"/>
            </a:endParaRPr>
          </a:p>
        </p:txBody>
      </p:sp>
      <p:sp>
        <p:nvSpPr>
          <p:cNvPr id="16" name="Freeform 16"/>
          <p:cNvSpPr/>
          <p:nvPr/>
        </p:nvSpPr>
        <p:spPr>
          <a:xfrm>
            <a:off x="23965" y="173374"/>
            <a:ext cx="3421867" cy="1494490"/>
          </a:xfrm>
          <a:custGeom>
            <a:avLst/>
            <a:gdLst/>
            <a:ahLst/>
            <a:cxnLst/>
            <a:rect l="l" t="t" r="r" b="b"/>
            <a:pathLst>
              <a:path w="3421867" h="1494490">
                <a:moveTo>
                  <a:pt x="0" y="0"/>
                </a:moveTo>
                <a:lnTo>
                  <a:pt x="3421867" y="0"/>
                </a:lnTo>
                <a:lnTo>
                  <a:pt x="3421867" y="1494490"/>
                </a:lnTo>
                <a:lnTo>
                  <a:pt x="0" y="1494490"/>
                </a:lnTo>
                <a:lnTo>
                  <a:pt x="0" y="0"/>
                </a:lnTo>
                <a:close/>
              </a:path>
            </a:pathLst>
          </a:custGeom>
          <a:blipFill>
            <a:blip r:embed="rId4"/>
            <a:stretch>
              <a:fillRect/>
            </a:stretch>
          </a:blipFill>
        </p:spPr>
      </p:sp>
      <p:sp>
        <p:nvSpPr>
          <p:cNvPr id="17" name="TextBox 17"/>
          <p:cNvSpPr txBox="1"/>
          <p:nvPr/>
        </p:nvSpPr>
        <p:spPr>
          <a:xfrm>
            <a:off x="4419600" y="1790700"/>
            <a:ext cx="8557260" cy="455295"/>
          </a:xfrm>
          <a:prstGeom prst="rect">
            <a:avLst/>
          </a:prstGeom>
        </p:spPr>
        <p:txBody>
          <a:bodyPr wrap="square" lIns="0" tIns="0" rIns="0" bIns="0" rtlCol="0" anchor="t">
            <a:spAutoFit/>
          </a:bodyPr>
          <a:lstStyle/>
          <a:p>
            <a:pPr algn="ctr">
              <a:lnSpc>
                <a:spcPts val="3555"/>
              </a:lnSpc>
            </a:pPr>
            <a:r>
              <a:rPr lang="en-US" sz="4000">
                <a:solidFill>
                  <a:schemeClr val="bg1"/>
                </a:solidFill>
                <a:latin typeface="Times New Roman" panose="02020603050405020304" charset="0"/>
                <a:cs typeface="Times New Roman" panose="02020603050405020304" charset="0"/>
              </a:rPr>
              <a:t>2. CÁC YÊU CẦU CHỨC NĂNG</a:t>
            </a:r>
            <a:endParaRPr lang="en-US" sz="4000">
              <a:solidFill>
                <a:schemeClr val="bg1"/>
              </a:solidFill>
              <a:latin typeface="Times New Roman" panose="02020603050405020304" charset="0"/>
              <a:cs typeface="Times New Roman" panose="02020603050405020304" charset="0"/>
            </a:endParaRPr>
          </a:p>
        </p:txBody>
      </p:sp>
      <p:sp>
        <p:nvSpPr>
          <p:cNvPr id="18" name="TextBox 18"/>
          <p:cNvSpPr txBox="1"/>
          <p:nvPr/>
        </p:nvSpPr>
        <p:spPr>
          <a:xfrm>
            <a:off x="6159877" y="4383121"/>
            <a:ext cx="2218970" cy="1274445"/>
          </a:xfrm>
          <a:prstGeom prst="rect">
            <a:avLst/>
          </a:prstGeom>
        </p:spPr>
        <p:txBody>
          <a:bodyPr lIns="0" tIns="0" rIns="0" bIns="0" rtlCol="0" anchor="t">
            <a:spAutoFit/>
          </a:bodyPr>
          <a:lstStyle/>
          <a:p>
            <a:pPr algn="ctr">
              <a:lnSpc>
                <a:spcPts val="4970"/>
              </a:lnSpc>
            </a:pPr>
            <a:r>
              <a:rPr lang="en-US" sz="3000">
                <a:solidFill>
                  <a:schemeClr val="bg1"/>
                </a:solidFill>
                <a:latin typeface="Times New Roman" panose="02020603050405020304" charset="0"/>
                <a:cs typeface="Times New Roman" panose="02020603050405020304" charset="0"/>
              </a:rPr>
              <a:t>QUẢN LÝ SẢN PHẨM</a:t>
            </a:r>
            <a:endParaRPr lang="en-US" sz="3000">
              <a:solidFill>
                <a:schemeClr val="bg1"/>
              </a:solidFill>
              <a:latin typeface="Times New Roman" panose="02020603050405020304" charset="0"/>
              <a:cs typeface="Times New Roman" panose="02020603050405020304" charset="0"/>
            </a:endParaRPr>
          </a:p>
        </p:txBody>
      </p:sp>
      <p:sp>
        <p:nvSpPr>
          <p:cNvPr id="19" name="TextBox 19"/>
          <p:cNvSpPr txBox="1"/>
          <p:nvPr/>
        </p:nvSpPr>
        <p:spPr>
          <a:xfrm>
            <a:off x="9022696" y="4383121"/>
            <a:ext cx="2218970" cy="1274445"/>
          </a:xfrm>
          <a:prstGeom prst="rect">
            <a:avLst/>
          </a:prstGeom>
        </p:spPr>
        <p:txBody>
          <a:bodyPr lIns="0" tIns="0" rIns="0" bIns="0" rtlCol="0" anchor="t">
            <a:spAutoFit/>
          </a:bodyPr>
          <a:lstStyle/>
          <a:p>
            <a:pPr algn="ctr">
              <a:lnSpc>
                <a:spcPts val="4970"/>
              </a:lnSpc>
            </a:pPr>
            <a:r>
              <a:rPr lang="en-US" sz="3000">
                <a:solidFill>
                  <a:schemeClr val="bg1"/>
                </a:solidFill>
                <a:latin typeface="Times New Roman" panose="02020603050405020304" charset="0"/>
                <a:cs typeface="Times New Roman" panose="02020603050405020304" charset="0"/>
              </a:rPr>
              <a:t>QUẢN LÝ NHÂN VIÊN</a:t>
            </a:r>
            <a:endParaRPr lang="en-US" sz="3000">
              <a:solidFill>
                <a:schemeClr val="bg1"/>
              </a:solidFill>
              <a:latin typeface="Times New Roman" panose="02020603050405020304" charset="0"/>
              <a:cs typeface="Times New Roman" panose="02020603050405020304" charset="0"/>
            </a:endParaRPr>
          </a:p>
        </p:txBody>
      </p:sp>
      <p:sp>
        <p:nvSpPr>
          <p:cNvPr id="20" name="TextBox 20"/>
          <p:cNvSpPr txBox="1"/>
          <p:nvPr/>
        </p:nvSpPr>
        <p:spPr>
          <a:xfrm>
            <a:off x="11663906" y="4383121"/>
            <a:ext cx="2439697" cy="1274445"/>
          </a:xfrm>
          <a:prstGeom prst="rect">
            <a:avLst/>
          </a:prstGeom>
        </p:spPr>
        <p:txBody>
          <a:bodyPr lIns="0" tIns="0" rIns="0" bIns="0" rtlCol="0" anchor="t">
            <a:spAutoFit/>
          </a:bodyPr>
          <a:lstStyle/>
          <a:p>
            <a:pPr algn="ctr">
              <a:lnSpc>
                <a:spcPts val="4970"/>
              </a:lnSpc>
            </a:pPr>
            <a:r>
              <a:rPr lang="en-US" sz="3000">
                <a:solidFill>
                  <a:schemeClr val="bg1"/>
                </a:solidFill>
                <a:latin typeface="Times New Roman" panose="02020603050405020304" charset="0"/>
                <a:cs typeface="Times New Roman" panose="02020603050405020304" charset="0"/>
              </a:rPr>
              <a:t>QUẢN LÝ CÔNG NHÂN</a:t>
            </a:r>
            <a:endParaRPr lang="en-US" sz="3000">
              <a:solidFill>
                <a:schemeClr val="bg1"/>
              </a:solidFill>
              <a:latin typeface="Times New Roman" panose="02020603050405020304" charset="0"/>
              <a:cs typeface="Times New Roman" panose="02020603050405020304" charset="0"/>
            </a:endParaRPr>
          </a:p>
        </p:txBody>
      </p:sp>
      <p:sp>
        <p:nvSpPr>
          <p:cNvPr id="21" name="Freeform 21"/>
          <p:cNvSpPr/>
          <p:nvPr/>
        </p:nvSpPr>
        <p:spPr>
          <a:xfrm>
            <a:off x="3772296" y="6310350"/>
            <a:ext cx="1527941" cy="1527941"/>
          </a:xfrm>
          <a:custGeom>
            <a:avLst/>
            <a:gdLst/>
            <a:ahLst/>
            <a:cxnLst/>
            <a:rect l="l" t="t" r="r" b="b"/>
            <a:pathLst>
              <a:path w="1527941" h="1527941">
                <a:moveTo>
                  <a:pt x="0" y="0"/>
                </a:moveTo>
                <a:lnTo>
                  <a:pt x="1527941" y="0"/>
                </a:lnTo>
                <a:lnTo>
                  <a:pt x="1527941" y="1527942"/>
                </a:lnTo>
                <a:lnTo>
                  <a:pt x="0" y="1527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6505391" y="6261789"/>
            <a:ext cx="1527941" cy="1527941"/>
          </a:xfrm>
          <a:custGeom>
            <a:avLst/>
            <a:gdLst/>
            <a:ahLst/>
            <a:cxnLst/>
            <a:rect l="l" t="t" r="r" b="b"/>
            <a:pathLst>
              <a:path w="1527941" h="1527941">
                <a:moveTo>
                  <a:pt x="0" y="0"/>
                </a:moveTo>
                <a:lnTo>
                  <a:pt x="1527942" y="0"/>
                </a:lnTo>
                <a:lnTo>
                  <a:pt x="1527942" y="1527941"/>
                </a:lnTo>
                <a:lnTo>
                  <a:pt x="0" y="1527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9237426" y="6310350"/>
            <a:ext cx="1527941" cy="1527941"/>
          </a:xfrm>
          <a:custGeom>
            <a:avLst/>
            <a:gdLst/>
            <a:ahLst/>
            <a:cxnLst/>
            <a:rect l="l" t="t" r="r" b="b"/>
            <a:pathLst>
              <a:path w="1527941" h="1527941">
                <a:moveTo>
                  <a:pt x="0" y="0"/>
                </a:moveTo>
                <a:lnTo>
                  <a:pt x="1527941" y="0"/>
                </a:lnTo>
                <a:lnTo>
                  <a:pt x="1527941" y="1527942"/>
                </a:lnTo>
                <a:lnTo>
                  <a:pt x="0" y="1527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1979177" y="6310350"/>
            <a:ext cx="1527941" cy="1527941"/>
          </a:xfrm>
          <a:custGeom>
            <a:avLst/>
            <a:gdLst/>
            <a:ahLst/>
            <a:cxnLst/>
            <a:rect l="l" t="t" r="r" b="b"/>
            <a:pathLst>
              <a:path w="1527941" h="1527941">
                <a:moveTo>
                  <a:pt x="0" y="0"/>
                </a:moveTo>
                <a:lnTo>
                  <a:pt x="1527941" y="0"/>
                </a:lnTo>
                <a:lnTo>
                  <a:pt x="1527941" y="1527942"/>
                </a:lnTo>
                <a:lnTo>
                  <a:pt x="0" y="1527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TextBox 25"/>
          <p:cNvSpPr txBox="1"/>
          <p:nvPr/>
        </p:nvSpPr>
        <p:spPr>
          <a:xfrm>
            <a:off x="4064206" y="6838340"/>
            <a:ext cx="944122" cy="712470"/>
          </a:xfrm>
          <a:prstGeom prst="rect">
            <a:avLst/>
          </a:prstGeom>
        </p:spPr>
        <p:txBody>
          <a:bodyPr lIns="0" tIns="0" rIns="0" bIns="0" rtlCol="0" anchor="t">
            <a:spAutoFit/>
          </a:bodyPr>
          <a:lstStyle/>
          <a:p>
            <a:pPr marL="0" lvl="0" indent="0" algn="ctr">
              <a:lnSpc>
                <a:spcPts val="5560"/>
              </a:lnSpc>
              <a:spcBef>
                <a:spcPct val="0"/>
              </a:spcBef>
            </a:pPr>
            <a:r>
              <a:rPr lang="en-US" sz="5000">
                <a:solidFill>
                  <a:schemeClr val="bg1"/>
                </a:solidFill>
                <a:latin typeface="Times New Roman" panose="02020603050405020304" charset="0"/>
                <a:cs typeface="Times New Roman" panose="02020603050405020304" charset="0"/>
              </a:rPr>
              <a:t>05</a:t>
            </a:r>
            <a:endParaRPr lang="en-US" sz="5000">
              <a:solidFill>
                <a:schemeClr val="bg1"/>
              </a:solidFill>
              <a:latin typeface="Times New Roman" panose="02020603050405020304" charset="0"/>
              <a:cs typeface="Times New Roman" panose="02020603050405020304" charset="0"/>
            </a:endParaRPr>
          </a:p>
        </p:txBody>
      </p:sp>
      <p:sp>
        <p:nvSpPr>
          <p:cNvPr id="26" name="TextBox 26"/>
          <p:cNvSpPr txBox="1"/>
          <p:nvPr/>
        </p:nvSpPr>
        <p:spPr>
          <a:xfrm>
            <a:off x="6798328" y="6791478"/>
            <a:ext cx="944122" cy="712470"/>
          </a:xfrm>
          <a:prstGeom prst="rect">
            <a:avLst/>
          </a:prstGeom>
        </p:spPr>
        <p:txBody>
          <a:bodyPr lIns="0" tIns="0" rIns="0" bIns="0" rtlCol="0" anchor="t">
            <a:spAutoFit/>
          </a:bodyPr>
          <a:lstStyle/>
          <a:p>
            <a:pPr marL="0" lvl="0" indent="0" algn="ctr">
              <a:lnSpc>
                <a:spcPts val="5560"/>
              </a:lnSpc>
              <a:spcBef>
                <a:spcPct val="0"/>
              </a:spcBef>
            </a:pPr>
            <a:r>
              <a:rPr lang="en-US" sz="5000">
                <a:solidFill>
                  <a:schemeClr val="bg1"/>
                </a:solidFill>
                <a:latin typeface="Times New Roman" panose="02020603050405020304" charset="0"/>
                <a:cs typeface="Times New Roman" panose="02020603050405020304" charset="0"/>
              </a:rPr>
              <a:t>06</a:t>
            </a:r>
            <a:endParaRPr lang="en-US" sz="5000">
              <a:solidFill>
                <a:schemeClr val="bg1"/>
              </a:solidFill>
              <a:latin typeface="Times New Roman" panose="02020603050405020304" charset="0"/>
              <a:cs typeface="Times New Roman" panose="02020603050405020304" charset="0"/>
            </a:endParaRPr>
          </a:p>
        </p:txBody>
      </p:sp>
      <p:sp>
        <p:nvSpPr>
          <p:cNvPr id="27" name="TextBox 27"/>
          <p:cNvSpPr txBox="1"/>
          <p:nvPr/>
        </p:nvSpPr>
        <p:spPr>
          <a:xfrm>
            <a:off x="9529335" y="6840039"/>
            <a:ext cx="944122" cy="712470"/>
          </a:xfrm>
          <a:prstGeom prst="rect">
            <a:avLst/>
          </a:prstGeom>
        </p:spPr>
        <p:txBody>
          <a:bodyPr lIns="0" tIns="0" rIns="0" bIns="0" rtlCol="0" anchor="t">
            <a:spAutoFit/>
          </a:bodyPr>
          <a:lstStyle/>
          <a:p>
            <a:pPr marL="0" lvl="0" indent="0" algn="ctr">
              <a:lnSpc>
                <a:spcPts val="5560"/>
              </a:lnSpc>
              <a:spcBef>
                <a:spcPct val="0"/>
              </a:spcBef>
            </a:pPr>
            <a:r>
              <a:rPr lang="en-US" sz="5000">
                <a:solidFill>
                  <a:schemeClr val="bg1"/>
                </a:solidFill>
                <a:latin typeface="Times New Roman" panose="02020603050405020304" charset="0"/>
                <a:cs typeface="Times New Roman" panose="02020603050405020304" charset="0"/>
              </a:rPr>
              <a:t>07</a:t>
            </a:r>
            <a:endParaRPr lang="en-US" sz="5000">
              <a:solidFill>
                <a:schemeClr val="bg1"/>
              </a:solidFill>
              <a:latin typeface="Times New Roman" panose="02020603050405020304" charset="0"/>
              <a:cs typeface="Times New Roman" panose="02020603050405020304" charset="0"/>
            </a:endParaRPr>
          </a:p>
        </p:txBody>
      </p:sp>
      <p:sp>
        <p:nvSpPr>
          <p:cNvPr id="28" name="TextBox 28"/>
          <p:cNvSpPr txBox="1"/>
          <p:nvPr/>
        </p:nvSpPr>
        <p:spPr>
          <a:xfrm>
            <a:off x="12268414" y="6840039"/>
            <a:ext cx="944122" cy="712470"/>
          </a:xfrm>
          <a:prstGeom prst="rect">
            <a:avLst/>
          </a:prstGeom>
        </p:spPr>
        <p:txBody>
          <a:bodyPr lIns="0" tIns="0" rIns="0" bIns="0" rtlCol="0" anchor="t">
            <a:spAutoFit/>
          </a:bodyPr>
          <a:lstStyle/>
          <a:p>
            <a:pPr marL="0" lvl="0" indent="0" algn="ctr">
              <a:lnSpc>
                <a:spcPts val="5560"/>
              </a:lnSpc>
              <a:spcBef>
                <a:spcPct val="0"/>
              </a:spcBef>
            </a:pPr>
            <a:r>
              <a:rPr lang="en-US" sz="5000">
                <a:solidFill>
                  <a:schemeClr val="bg1"/>
                </a:solidFill>
                <a:latin typeface="Times New Roman" panose="02020603050405020304" charset="0"/>
                <a:cs typeface="Times New Roman" panose="02020603050405020304" charset="0"/>
              </a:rPr>
              <a:t>08</a:t>
            </a:r>
            <a:endParaRPr lang="en-US" sz="5000">
              <a:solidFill>
                <a:schemeClr val="bg1"/>
              </a:solidFill>
              <a:latin typeface="Times New Roman" panose="02020603050405020304" charset="0"/>
              <a:cs typeface="Times New Roman" panose="02020603050405020304" charset="0"/>
            </a:endParaRPr>
          </a:p>
        </p:txBody>
      </p:sp>
      <p:sp>
        <p:nvSpPr>
          <p:cNvPr id="29" name="AutoShape 29"/>
          <p:cNvSpPr/>
          <p:nvPr/>
        </p:nvSpPr>
        <p:spPr>
          <a:xfrm>
            <a:off x="10765367" y="7091537"/>
            <a:ext cx="1231113" cy="0"/>
          </a:xfrm>
          <a:prstGeom prst="line">
            <a:avLst/>
          </a:prstGeom>
          <a:ln w="38100" cap="rnd">
            <a:solidFill>
              <a:srgbClr val="5CE5F8"/>
            </a:solidFill>
            <a:prstDash val="sysDot"/>
            <a:headEnd type="none" w="sm" len="sm"/>
            <a:tailEnd type="none" w="sm" len="sm"/>
          </a:ln>
        </p:spPr>
      </p:sp>
      <p:sp>
        <p:nvSpPr>
          <p:cNvPr id="30" name="AutoShape 30"/>
          <p:cNvSpPr/>
          <p:nvPr/>
        </p:nvSpPr>
        <p:spPr>
          <a:xfrm>
            <a:off x="8006312" y="7091537"/>
            <a:ext cx="1231113" cy="0"/>
          </a:xfrm>
          <a:prstGeom prst="line">
            <a:avLst/>
          </a:prstGeom>
          <a:ln w="38100" cap="rnd">
            <a:solidFill>
              <a:srgbClr val="5CE5F8"/>
            </a:solidFill>
            <a:prstDash val="sysDot"/>
            <a:headEnd type="none" w="sm" len="sm"/>
            <a:tailEnd type="none" w="sm" len="sm"/>
          </a:ln>
        </p:spPr>
      </p:sp>
      <p:sp>
        <p:nvSpPr>
          <p:cNvPr id="31" name="AutoShape 31"/>
          <p:cNvSpPr/>
          <p:nvPr/>
        </p:nvSpPr>
        <p:spPr>
          <a:xfrm>
            <a:off x="5274278" y="7042976"/>
            <a:ext cx="1231113" cy="0"/>
          </a:xfrm>
          <a:prstGeom prst="line">
            <a:avLst/>
          </a:prstGeom>
          <a:ln w="38100" cap="rnd">
            <a:solidFill>
              <a:srgbClr val="5CE5F8"/>
            </a:solidFill>
            <a:prstDash val="sysDot"/>
            <a:headEnd type="none" w="sm" len="sm"/>
            <a:tailEnd type="none" w="sm" len="sm"/>
          </a:ln>
        </p:spPr>
      </p:sp>
      <p:sp>
        <p:nvSpPr>
          <p:cNvPr id="32" name="TextBox 32"/>
          <p:cNvSpPr txBox="1"/>
          <p:nvPr/>
        </p:nvSpPr>
        <p:spPr>
          <a:xfrm>
            <a:off x="3206054" y="8022599"/>
            <a:ext cx="2439697" cy="1274445"/>
          </a:xfrm>
          <a:prstGeom prst="rect">
            <a:avLst/>
          </a:prstGeom>
        </p:spPr>
        <p:txBody>
          <a:bodyPr lIns="0" tIns="0" rIns="0" bIns="0" rtlCol="0" anchor="t">
            <a:spAutoFit/>
          </a:bodyPr>
          <a:lstStyle/>
          <a:p>
            <a:pPr algn="ctr">
              <a:lnSpc>
                <a:spcPts val="4970"/>
              </a:lnSpc>
            </a:pPr>
            <a:r>
              <a:rPr lang="en-US" sz="3000">
                <a:solidFill>
                  <a:schemeClr val="bg1"/>
                </a:solidFill>
                <a:latin typeface="Times New Roman" panose="02020603050405020304" charset="0"/>
                <a:cs typeface="Times New Roman" panose="02020603050405020304" charset="0"/>
              </a:rPr>
              <a:t>QUẢN LÝ PHÒNG BAN</a:t>
            </a:r>
            <a:endParaRPr lang="en-US" sz="3000">
              <a:solidFill>
                <a:schemeClr val="bg1"/>
              </a:solidFill>
              <a:latin typeface="Times New Roman" panose="02020603050405020304" charset="0"/>
              <a:cs typeface="Times New Roman" panose="02020603050405020304" charset="0"/>
            </a:endParaRPr>
          </a:p>
        </p:txBody>
      </p:sp>
      <p:sp>
        <p:nvSpPr>
          <p:cNvPr id="33" name="TextBox 33"/>
          <p:cNvSpPr txBox="1"/>
          <p:nvPr/>
        </p:nvSpPr>
        <p:spPr>
          <a:xfrm>
            <a:off x="6356079" y="8022599"/>
            <a:ext cx="2022768" cy="1274445"/>
          </a:xfrm>
          <a:prstGeom prst="rect">
            <a:avLst/>
          </a:prstGeom>
        </p:spPr>
        <p:txBody>
          <a:bodyPr lIns="0" tIns="0" rIns="0" bIns="0" rtlCol="0" anchor="t">
            <a:spAutoFit/>
          </a:bodyPr>
          <a:lstStyle/>
          <a:p>
            <a:pPr algn="ctr">
              <a:lnSpc>
                <a:spcPts val="4970"/>
              </a:lnSpc>
            </a:pPr>
            <a:r>
              <a:rPr lang="en-US" sz="3000">
                <a:solidFill>
                  <a:schemeClr val="bg1"/>
                </a:solidFill>
                <a:latin typeface="Times New Roman" panose="02020603050405020304" charset="0"/>
                <a:cs typeface="Times New Roman" panose="02020603050405020304" charset="0"/>
              </a:rPr>
              <a:t>QUẢN LÝ TỔ NHÓM</a:t>
            </a:r>
            <a:endParaRPr lang="en-US" sz="3000">
              <a:solidFill>
                <a:schemeClr val="bg1"/>
              </a:solidFill>
              <a:latin typeface="Times New Roman" panose="02020603050405020304" charset="0"/>
              <a:cs typeface="Times New Roman" panose="02020603050405020304" charset="0"/>
            </a:endParaRPr>
          </a:p>
        </p:txBody>
      </p:sp>
      <p:sp>
        <p:nvSpPr>
          <p:cNvPr id="34" name="TextBox 34"/>
          <p:cNvSpPr txBox="1"/>
          <p:nvPr/>
        </p:nvSpPr>
        <p:spPr>
          <a:xfrm>
            <a:off x="9022696" y="8022599"/>
            <a:ext cx="2218970" cy="1274445"/>
          </a:xfrm>
          <a:prstGeom prst="rect">
            <a:avLst/>
          </a:prstGeom>
        </p:spPr>
        <p:txBody>
          <a:bodyPr lIns="0" tIns="0" rIns="0" bIns="0" rtlCol="0" anchor="t">
            <a:spAutoFit/>
          </a:bodyPr>
          <a:lstStyle/>
          <a:p>
            <a:pPr algn="ctr">
              <a:lnSpc>
                <a:spcPts val="4970"/>
              </a:lnSpc>
            </a:pPr>
            <a:r>
              <a:rPr lang="en-US" sz="3000">
                <a:solidFill>
                  <a:schemeClr val="bg1"/>
                </a:solidFill>
                <a:latin typeface="Times New Roman" panose="02020603050405020304" charset="0"/>
                <a:cs typeface="Times New Roman" panose="02020603050405020304" charset="0"/>
              </a:rPr>
              <a:t>QUẢN LÝ THỐNG KÊ</a:t>
            </a:r>
            <a:endParaRPr lang="en-US" sz="3000">
              <a:solidFill>
                <a:schemeClr val="bg1"/>
              </a:solidFill>
              <a:latin typeface="Times New Roman" panose="02020603050405020304" charset="0"/>
              <a:cs typeface="Times New Roman" panose="02020603050405020304" charset="0"/>
            </a:endParaRPr>
          </a:p>
        </p:txBody>
      </p:sp>
      <p:sp>
        <p:nvSpPr>
          <p:cNvPr id="35" name="TextBox 35"/>
          <p:cNvSpPr txBox="1"/>
          <p:nvPr/>
        </p:nvSpPr>
        <p:spPr>
          <a:xfrm>
            <a:off x="11884633" y="8022599"/>
            <a:ext cx="2218970" cy="1274445"/>
          </a:xfrm>
          <a:prstGeom prst="rect">
            <a:avLst/>
          </a:prstGeom>
        </p:spPr>
        <p:txBody>
          <a:bodyPr lIns="0" tIns="0" rIns="0" bIns="0" rtlCol="0" anchor="t">
            <a:spAutoFit/>
          </a:bodyPr>
          <a:lstStyle/>
          <a:p>
            <a:pPr algn="ctr">
              <a:lnSpc>
                <a:spcPts val="4970"/>
              </a:lnSpc>
            </a:pPr>
            <a:r>
              <a:rPr lang="en-US" sz="3000">
                <a:solidFill>
                  <a:schemeClr val="bg1"/>
                </a:solidFill>
                <a:latin typeface="Times New Roman" panose="02020603050405020304" charset="0"/>
                <a:cs typeface="Times New Roman" panose="02020603050405020304" charset="0"/>
              </a:rPr>
              <a:t>QUẢN LÝ TÀI KHOẢN</a:t>
            </a:r>
            <a:endParaRPr lang="en-US" sz="3000">
              <a:solidFill>
                <a:schemeClr val="bg1"/>
              </a:solidFill>
              <a:latin typeface="Times New Roman" panose="02020603050405020304" charset="0"/>
              <a:cs typeface="Times New Roman" panose="02020603050405020304" charset="0"/>
            </a:endParaRPr>
          </a:p>
        </p:txBody>
      </p:sp>
      <p:sp>
        <p:nvSpPr>
          <p:cNvPr id="36" name="Freeform 36"/>
          <p:cNvSpPr/>
          <p:nvPr/>
        </p:nvSpPr>
        <p:spPr>
          <a:xfrm>
            <a:off x="12729905" y="-1443927"/>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5"/>
            <a:stretch>
              <a:fillRect/>
            </a:stretch>
          </a:blipFill>
        </p:spPr>
      </p:sp>
      <p:sp>
        <p:nvSpPr>
          <p:cNvPr id="37" name="Freeform 37"/>
          <p:cNvSpPr/>
          <p:nvPr/>
        </p:nvSpPr>
        <p:spPr>
          <a:xfrm rot="3091052">
            <a:off x="-1740639" y="5415645"/>
            <a:ext cx="6638823" cy="5976180"/>
          </a:xfrm>
          <a:custGeom>
            <a:avLst/>
            <a:gdLst/>
            <a:ahLst/>
            <a:cxnLst/>
            <a:rect l="l" t="t" r="r" b="b"/>
            <a:pathLst>
              <a:path w="6638823" h="5976180">
                <a:moveTo>
                  <a:pt x="0" y="0"/>
                </a:moveTo>
                <a:lnTo>
                  <a:pt x="6638823" y="0"/>
                </a:lnTo>
                <a:lnTo>
                  <a:pt x="6638823" y="5976180"/>
                </a:lnTo>
                <a:lnTo>
                  <a:pt x="0" y="5976180"/>
                </a:lnTo>
                <a:lnTo>
                  <a:pt x="0" y="0"/>
                </a:lnTo>
                <a:close/>
              </a:path>
            </a:pathLst>
          </a:custGeom>
          <a:blipFill>
            <a:blip r:embed="rId6"/>
            <a:stretch>
              <a:fillRect/>
            </a:stretch>
          </a:blipFill>
        </p:spPr>
      </p:sp>
      <p:sp>
        <p:nvSpPr>
          <p:cNvPr id="38" name="Freeform 38"/>
          <p:cNvSpPr/>
          <p:nvPr/>
        </p:nvSpPr>
        <p:spPr>
          <a:xfrm>
            <a:off x="14477937" y="7399965"/>
            <a:ext cx="2837180" cy="2481270"/>
          </a:xfrm>
          <a:custGeom>
            <a:avLst/>
            <a:gdLst/>
            <a:ahLst/>
            <a:cxnLst/>
            <a:rect l="l" t="t" r="r" b="b"/>
            <a:pathLst>
              <a:path w="2837180" h="2481270">
                <a:moveTo>
                  <a:pt x="0" y="0"/>
                </a:moveTo>
                <a:lnTo>
                  <a:pt x="2837180" y="0"/>
                </a:lnTo>
                <a:lnTo>
                  <a:pt x="2837180" y="2481270"/>
                </a:lnTo>
                <a:lnTo>
                  <a:pt x="0" y="2481270"/>
                </a:lnTo>
                <a:lnTo>
                  <a:pt x="0" y="0"/>
                </a:lnTo>
                <a:close/>
              </a:path>
            </a:pathLst>
          </a:custGeom>
          <a:blipFill>
            <a:blip r:embed="rId7"/>
            <a:stretch>
              <a:fillRect/>
            </a:stretch>
          </a:blipFill>
        </p:spPr>
      </p:sp>
      <p:sp>
        <p:nvSpPr>
          <p:cNvPr id="39" name="Text Box 38"/>
          <p:cNvSpPr txBox="1"/>
          <p:nvPr/>
        </p:nvSpPr>
        <p:spPr>
          <a:xfrm>
            <a:off x="17145000" y="9105900"/>
            <a:ext cx="914400" cy="964565"/>
          </a:xfrm>
          <a:prstGeom prst="rect">
            <a:avLst/>
          </a:prstGeom>
          <a:noFill/>
        </p:spPr>
        <p:txBody>
          <a:bodyPr wrap="square" rtlCol="0" anchor="t">
            <a:noAutofit/>
          </a:bodyPr>
          <a:p>
            <a:r>
              <a:rPr lang="en-US" sz="3000">
                <a:solidFill>
                  <a:srgbClr val="FFFFFF"/>
                </a:solidFill>
                <a:latin typeface="Times New Roman" panose="02020603050405020304" charset="0"/>
                <a:cs typeface="Times New Roman" panose="02020603050405020304" charset="0"/>
                <a:sym typeface="+mn-ea"/>
              </a:rPr>
              <a:t>05</a:t>
            </a:r>
            <a:endParaRPr lang="en-US" sz="3000">
              <a:solidFill>
                <a:srgbClr val="FFFFFF"/>
              </a:solidFill>
              <a:latin typeface="Times New Roman" panose="02020603050405020304" charset="0"/>
              <a:cs typeface="Times New Roman" panose="02020603050405020304" charset="0"/>
              <a:sym typeface="+mn-ea"/>
            </a:endParaRPr>
          </a:p>
        </p:txBody>
      </p:sp>
      <p:sp>
        <p:nvSpPr>
          <p:cNvPr id="40" name="TextBox 9"/>
          <p:cNvSpPr txBox="1"/>
          <p:nvPr/>
        </p:nvSpPr>
        <p:spPr>
          <a:xfrm>
            <a:off x="3352813" y="266598"/>
            <a:ext cx="5227082" cy="897255"/>
          </a:xfrm>
          <a:prstGeom prst="rect">
            <a:avLst/>
          </a:prstGeom>
        </p:spPr>
        <p:txBody>
          <a:bodyPr lIns="0" tIns="0" rIns="0" bIns="0" rtlCol="0" anchor="t">
            <a:spAutoFit/>
          </a:bodyPr>
          <a:p>
            <a:pPr marL="539750" lvl="1" indent="0" algn="ctr">
              <a:lnSpc>
                <a:spcPts val="7000"/>
              </a:lnSpc>
              <a:spcBef>
                <a:spcPct val="0"/>
              </a:spcBef>
              <a:buFont typeface="Arial" panose="020B0604020202020204"/>
              <a:buNone/>
            </a:pPr>
            <a:r>
              <a:rPr lang="en-US" sz="5000">
                <a:solidFill>
                  <a:srgbClr val="FFFFFF"/>
                </a:solidFill>
                <a:latin typeface="Times New Roman" panose="02020603050405020304" charset="0"/>
                <a:cs typeface="Times New Roman" panose="02020603050405020304" charset="0"/>
              </a:rPr>
              <a:t>I. TỔNG QUAN</a:t>
            </a:r>
            <a:endParaRPr lang="en-US" sz="5000">
              <a:solidFill>
                <a:srgbClr val="FFFFFF"/>
              </a:solidFill>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7480762">
            <a:off x="-939149" y="-2122842"/>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1"/>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2">
              <a:extLst>
                <a:ext uri="{96DAC541-7B7A-43D3-8B79-37D633B846F1}">
                  <asvg:svgBlip xmlns:asvg="http://schemas.microsoft.com/office/drawing/2016/SVG/main" r:embed="rId3"/>
                </a:ext>
              </a:extLst>
            </a:blip>
            <a:stretch>
              <a:fillRect t="-20258"/>
            </a:stretch>
          </a:blipFill>
        </p:spPr>
      </p:sp>
      <p:sp>
        <p:nvSpPr>
          <p:cNvPr id="4" name="Freeform 4"/>
          <p:cNvSpPr/>
          <p:nvPr/>
        </p:nvSpPr>
        <p:spPr>
          <a:xfrm>
            <a:off x="14402077" y="3391147"/>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4"/>
            <a:stretch>
              <a:fillRect/>
            </a:stretch>
          </a:blipFill>
        </p:spPr>
      </p:sp>
      <p:sp>
        <p:nvSpPr>
          <p:cNvPr id="5" name="Freeform 5"/>
          <p:cNvSpPr/>
          <p:nvPr/>
        </p:nvSpPr>
        <p:spPr>
          <a:xfrm>
            <a:off x="0" y="7672021"/>
            <a:ext cx="2991669" cy="2560075"/>
          </a:xfrm>
          <a:custGeom>
            <a:avLst/>
            <a:gdLst/>
            <a:ahLst/>
            <a:cxnLst/>
            <a:rect l="l" t="t" r="r" b="b"/>
            <a:pathLst>
              <a:path w="2991669" h="2560075">
                <a:moveTo>
                  <a:pt x="0" y="0"/>
                </a:moveTo>
                <a:lnTo>
                  <a:pt x="2991669" y="0"/>
                </a:lnTo>
                <a:lnTo>
                  <a:pt x="2991669" y="2560075"/>
                </a:lnTo>
                <a:lnTo>
                  <a:pt x="0" y="2560075"/>
                </a:lnTo>
                <a:lnTo>
                  <a:pt x="0" y="0"/>
                </a:lnTo>
                <a:close/>
              </a:path>
            </a:pathLst>
          </a:custGeom>
          <a:blipFill>
            <a:blip r:embed="rId5"/>
            <a:stretch>
              <a:fillRect/>
            </a:stretch>
          </a:blipFill>
        </p:spPr>
      </p:sp>
      <p:sp>
        <p:nvSpPr>
          <p:cNvPr id="6" name="TextBox 6"/>
          <p:cNvSpPr txBox="1"/>
          <p:nvPr/>
        </p:nvSpPr>
        <p:spPr>
          <a:xfrm>
            <a:off x="2362200" y="2165985"/>
            <a:ext cx="13260705" cy="1081405"/>
          </a:xfrm>
          <a:prstGeom prst="rect">
            <a:avLst/>
          </a:prstGeom>
        </p:spPr>
        <p:txBody>
          <a:bodyPr wrap="square" lIns="0" tIns="0" rIns="0" bIns="0" rtlCol="0" anchor="t">
            <a:spAutoFit/>
          </a:bodyPr>
          <a:lstStyle/>
          <a:p>
            <a:pPr marL="0" lvl="0" indent="0" algn="ctr">
              <a:lnSpc>
                <a:spcPts val="8435"/>
              </a:lnSpc>
              <a:spcBef>
                <a:spcPct val="0"/>
              </a:spcBef>
            </a:pPr>
            <a:r>
              <a:rPr lang="en-US" sz="4000">
                <a:solidFill>
                  <a:schemeClr val="bg1"/>
                </a:solidFill>
                <a:latin typeface="Times New Roman" panose="02020603050405020304" charset="0"/>
                <a:cs typeface="Times New Roman" panose="02020603050405020304" charset="0"/>
              </a:rPr>
              <a:t>3. CÁC YÊU CẦU PHI CHỨC NĂNG</a:t>
            </a:r>
            <a:endParaRPr lang="en-US" sz="4000">
              <a:solidFill>
                <a:schemeClr val="bg1"/>
              </a:solidFill>
              <a:latin typeface="Times New Roman" panose="02020603050405020304" charset="0"/>
              <a:cs typeface="Times New Roman" panose="02020603050405020304" charset="0"/>
            </a:endParaRPr>
          </a:p>
        </p:txBody>
      </p:sp>
      <p:sp>
        <p:nvSpPr>
          <p:cNvPr id="7" name="TextBox 7"/>
          <p:cNvSpPr txBox="1"/>
          <p:nvPr/>
        </p:nvSpPr>
        <p:spPr>
          <a:xfrm>
            <a:off x="4480876" y="3767928"/>
            <a:ext cx="10731793" cy="1038225"/>
          </a:xfrm>
          <a:prstGeom prst="rect">
            <a:avLst/>
          </a:prstGeom>
        </p:spPr>
        <p:txBody>
          <a:bodyPr lIns="0" tIns="0" rIns="0" bIns="0" rtlCol="0" anchor="t">
            <a:spAutoFit/>
          </a:bodyPr>
          <a:lstStyle/>
          <a:p>
            <a:pPr marL="539750" lvl="1" indent="-269875">
              <a:lnSpc>
                <a:spcPts val="4050"/>
              </a:lnSpc>
              <a:buFont typeface="Arial" panose="020B0604020202020204"/>
              <a:buChar char="•"/>
            </a:pPr>
            <a:r>
              <a:rPr lang="en-US" sz="3000">
                <a:solidFill>
                  <a:schemeClr val="bg1"/>
                </a:solidFill>
                <a:latin typeface="Times New Roman" panose="02020603050405020304" charset="0"/>
                <a:cs typeface="Times New Roman" panose="02020603050405020304" charset="0"/>
              </a:rPr>
              <a:t>Giao diện thân thiện dễ sử dụng, dễ hiểu và phù hợp với nhiều đối tượng người dùng.</a:t>
            </a:r>
            <a:endParaRPr lang="en-US" sz="3000">
              <a:solidFill>
                <a:schemeClr val="bg1"/>
              </a:solidFill>
              <a:latin typeface="Times New Roman" panose="02020603050405020304" charset="0"/>
              <a:cs typeface="Times New Roman" panose="02020603050405020304" charset="0"/>
            </a:endParaRPr>
          </a:p>
        </p:txBody>
      </p:sp>
      <p:sp>
        <p:nvSpPr>
          <p:cNvPr id="8" name="AutoShape 8"/>
          <p:cNvSpPr/>
          <p:nvPr/>
        </p:nvSpPr>
        <p:spPr>
          <a:xfrm flipV="1">
            <a:off x="4412472" y="5040092"/>
            <a:ext cx="11130264" cy="84358"/>
          </a:xfrm>
          <a:prstGeom prst="line">
            <a:avLst/>
          </a:prstGeom>
          <a:ln w="38100" cap="flat">
            <a:solidFill>
              <a:srgbClr val="FFFFFF"/>
            </a:solidFill>
            <a:prstDash val="solid"/>
            <a:headEnd type="none" w="sm" len="sm"/>
            <a:tailEnd type="none" w="sm" len="sm"/>
          </a:ln>
        </p:spPr>
      </p:sp>
      <p:sp>
        <p:nvSpPr>
          <p:cNvPr id="9" name="Freeform 9"/>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5"/>
            <a:stretch>
              <a:fillRect/>
            </a:stretch>
          </a:blipFill>
        </p:spPr>
      </p:sp>
      <p:grpSp>
        <p:nvGrpSpPr>
          <p:cNvPr id="10" name="Group 10"/>
          <p:cNvGrpSpPr/>
          <p:nvPr/>
        </p:nvGrpSpPr>
        <p:grpSpPr>
          <a:xfrm rot="0">
            <a:off x="3119848" y="4015432"/>
            <a:ext cx="944667" cy="778957"/>
            <a:chOff x="0" y="164905"/>
            <a:chExt cx="1259556" cy="1038609"/>
          </a:xfrm>
        </p:grpSpPr>
        <p:sp>
          <p:nvSpPr>
            <p:cNvPr id="11" name="TextBox 11"/>
            <p:cNvSpPr txBox="1"/>
            <p:nvPr/>
          </p:nvSpPr>
          <p:spPr>
            <a:xfrm>
              <a:off x="191348" y="257175"/>
              <a:ext cx="948417" cy="722206"/>
            </a:xfrm>
            <a:prstGeom prst="rect">
              <a:avLst/>
            </a:prstGeom>
          </p:spPr>
          <p:txBody>
            <a:bodyPr lIns="0" tIns="0" rIns="0" bIns="0" rtlCol="0" anchor="t">
              <a:spAutoFit/>
            </a:bodyPr>
            <a:lstStyle/>
            <a:p>
              <a:pPr marL="0" lvl="0" indent="0" algn="ctr">
                <a:lnSpc>
                  <a:spcPts val="4225"/>
                </a:lnSpc>
                <a:spcBef>
                  <a:spcPct val="0"/>
                </a:spcBef>
              </a:pPr>
              <a:r>
                <a:rPr lang="en-US" sz="3000">
                  <a:solidFill>
                    <a:schemeClr val="bg1"/>
                  </a:solidFill>
                  <a:latin typeface="Times New Roman" panose="02020603050405020304" charset="0"/>
                  <a:cs typeface="Times New Roman" panose="02020603050405020304" charset="0"/>
                </a:rPr>
                <a:t>01</a:t>
              </a:r>
              <a:endParaRPr lang="en-US" sz="3000">
                <a:solidFill>
                  <a:schemeClr val="bg1"/>
                </a:solidFill>
                <a:latin typeface="Times New Roman" panose="02020603050405020304" charset="0"/>
                <a:cs typeface="Times New Roman" panose="02020603050405020304" charset="0"/>
              </a:endParaRPr>
            </a:p>
          </p:txBody>
        </p:sp>
        <p:sp>
          <p:nvSpPr>
            <p:cNvPr id="12" name="Freeform 12"/>
            <p:cNvSpPr/>
            <p:nvPr/>
          </p:nvSpPr>
          <p:spPr>
            <a:xfrm>
              <a:off x="0" y="164905"/>
              <a:ext cx="1259556" cy="1038609"/>
            </a:xfrm>
            <a:custGeom>
              <a:avLst/>
              <a:gdLst/>
              <a:ahLst/>
              <a:cxnLst/>
              <a:rect l="l" t="t" r="r" b="b"/>
              <a:pathLst>
                <a:path w="1259556" h="1038609">
                  <a:moveTo>
                    <a:pt x="0" y="0"/>
                  </a:moveTo>
                  <a:lnTo>
                    <a:pt x="1259556" y="0"/>
                  </a:lnTo>
                  <a:lnTo>
                    <a:pt x="1259556" y="1038609"/>
                  </a:lnTo>
                  <a:lnTo>
                    <a:pt x="0" y="10386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3" name="Group 13"/>
          <p:cNvGrpSpPr/>
          <p:nvPr/>
        </p:nvGrpSpPr>
        <p:grpSpPr>
          <a:xfrm rot="0">
            <a:off x="3119848" y="5562875"/>
            <a:ext cx="944667" cy="778957"/>
            <a:chOff x="0" y="152767"/>
            <a:chExt cx="1259556" cy="1038609"/>
          </a:xfrm>
        </p:grpSpPr>
        <p:sp>
          <p:nvSpPr>
            <p:cNvPr id="14" name="TextBox 14"/>
            <p:cNvSpPr txBox="1"/>
            <p:nvPr/>
          </p:nvSpPr>
          <p:spPr>
            <a:xfrm>
              <a:off x="155569" y="257175"/>
              <a:ext cx="948417" cy="722207"/>
            </a:xfrm>
            <a:prstGeom prst="rect">
              <a:avLst/>
            </a:prstGeom>
          </p:spPr>
          <p:txBody>
            <a:bodyPr lIns="0" tIns="0" rIns="0" bIns="0" rtlCol="0" anchor="t">
              <a:spAutoFit/>
            </a:bodyPr>
            <a:lstStyle/>
            <a:p>
              <a:pPr marL="0" lvl="0" indent="0" algn="ctr">
                <a:lnSpc>
                  <a:spcPts val="4225"/>
                </a:lnSpc>
                <a:spcBef>
                  <a:spcPct val="0"/>
                </a:spcBef>
              </a:pPr>
              <a:r>
                <a:rPr lang="en-US" sz="3000">
                  <a:solidFill>
                    <a:schemeClr val="bg1"/>
                  </a:solidFill>
                  <a:latin typeface="Times New Roman" panose="02020603050405020304" charset="0"/>
                  <a:cs typeface="Times New Roman" panose="02020603050405020304" charset="0"/>
                </a:rPr>
                <a:t>02</a:t>
              </a:r>
              <a:endParaRPr lang="en-US" sz="3000">
                <a:solidFill>
                  <a:schemeClr val="bg1"/>
                </a:solidFill>
                <a:latin typeface="Times New Roman" panose="02020603050405020304" charset="0"/>
                <a:cs typeface="Times New Roman" panose="02020603050405020304" charset="0"/>
              </a:endParaRPr>
            </a:p>
          </p:txBody>
        </p:sp>
        <p:sp>
          <p:nvSpPr>
            <p:cNvPr id="15" name="Freeform 15"/>
            <p:cNvSpPr/>
            <p:nvPr/>
          </p:nvSpPr>
          <p:spPr>
            <a:xfrm>
              <a:off x="0" y="152767"/>
              <a:ext cx="1259556" cy="1038609"/>
            </a:xfrm>
            <a:custGeom>
              <a:avLst/>
              <a:gdLst/>
              <a:ahLst/>
              <a:cxnLst/>
              <a:rect l="l" t="t" r="r" b="b"/>
              <a:pathLst>
                <a:path w="1259556" h="1038609">
                  <a:moveTo>
                    <a:pt x="0" y="0"/>
                  </a:moveTo>
                  <a:lnTo>
                    <a:pt x="1259556" y="0"/>
                  </a:lnTo>
                  <a:lnTo>
                    <a:pt x="1259556" y="1038609"/>
                  </a:lnTo>
                  <a:lnTo>
                    <a:pt x="0" y="10386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6" name="TextBox 16"/>
          <p:cNvSpPr txBox="1"/>
          <p:nvPr/>
        </p:nvSpPr>
        <p:spPr>
          <a:xfrm>
            <a:off x="4412472" y="5341707"/>
            <a:ext cx="10731793" cy="1038225"/>
          </a:xfrm>
          <a:prstGeom prst="rect">
            <a:avLst/>
          </a:prstGeom>
        </p:spPr>
        <p:txBody>
          <a:bodyPr lIns="0" tIns="0" rIns="0" bIns="0" rtlCol="0" anchor="t">
            <a:spAutoFit/>
          </a:bodyPr>
          <a:lstStyle/>
          <a:p>
            <a:pPr marL="539750" lvl="1" indent="-269875">
              <a:lnSpc>
                <a:spcPts val="4050"/>
              </a:lnSpc>
              <a:buFont typeface="Arial" panose="020B0604020202020204"/>
              <a:buChar char="•"/>
            </a:pPr>
            <a:r>
              <a:rPr lang="en-US" sz="3000">
                <a:solidFill>
                  <a:schemeClr val="bg1"/>
                </a:solidFill>
                <a:latin typeface="Times New Roman" panose="02020603050405020304" charset="0"/>
                <a:cs typeface="Times New Roman" panose="02020603050405020304" charset="0"/>
              </a:rPr>
              <a:t>Hiệu suất làm việc cao, có khả năng xử lý được số lượng người dùng mà không bị suy giảm hiệu suất làm việc.</a:t>
            </a:r>
            <a:endParaRPr lang="en-US" sz="3000">
              <a:solidFill>
                <a:schemeClr val="bg1"/>
              </a:solidFill>
              <a:latin typeface="Times New Roman" panose="02020603050405020304" charset="0"/>
              <a:cs typeface="Times New Roman" panose="02020603050405020304" charset="0"/>
            </a:endParaRPr>
          </a:p>
        </p:txBody>
      </p:sp>
      <p:sp>
        <p:nvSpPr>
          <p:cNvPr id="17" name="AutoShape 17"/>
          <p:cNvSpPr/>
          <p:nvPr/>
        </p:nvSpPr>
        <p:spPr>
          <a:xfrm flipV="1">
            <a:off x="4412617" y="6679199"/>
            <a:ext cx="11130264" cy="84358"/>
          </a:xfrm>
          <a:prstGeom prst="line">
            <a:avLst/>
          </a:prstGeom>
          <a:ln w="38100" cap="flat">
            <a:solidFill>
              <a:srgbClr val="FFFFFF"/>
            </a:solidFill>
            <a:prstDash val="solid"/>
            <a:headEnd type="none" w="sm" len="sm"/>
            <a:tailEnd type="none" w="sm" len="sm"/>
          </a:ln>
        </p:spPr>
      </p:sp>
      <p:sp>
        <p:nvSpPr>
          <p:cNvPr id="18" name="TextBox 18"/>
          <p:cNvSpPr txBox="1"/>
          <p:nvPr/>
        </p:nvSpPr>
        <p:spPr>
          <a:xfrm>
            <a:off x="3236525" y="7256232"/>
            <a:ext cx="711313" cy="541655"/>
          </a:xfrm>
          <a:prstGeom prst="rect">
            <a:avLst/>
          </a:prstGeom>
        </p:spPr>
        <p:txBody>
          <a:bodyPr lIns="0" tIns="0" rIns="0" bIns="0" rtlCol="0" anchor="t">
            <a:spAutoFit/>
          </a:bodyPr>
          <a:lstStyle/>
          <a:p>
            <a:pPr marL="0" lvl="0" indent="0" algn="ctr">
              <a:lnSpc>
                <a:spcPts val="4225"/>
              </a:lnSpc>
              <a:spcBef>
                <a:spcPct val="0"/>
              </a:spcBef>
            </a:pPr>
            <a:r>
              <a:rPr lang="en-US" sz="3000">
                <a:solidFill>
                  <a:schemeClr val="bg1"/>
                </a:solidFill>
                <a:latin typeface="Times New Roman" panose="02020603050405020304" charset="0"/>
                <a:cs typeface="Times New Roman" panose="02020603050405020304" charset="0"/>
              </a:rPr>
              <a:t>03</a:t>
            </a:r>
            <a:endParaRPr lang="en-US" sz="3000">
              <a:solidFill>
                <a:schemeClr val="bg1"/>
              </a:solidFill>
              <a:latin typeface="Times New Roman" panose="02020603050405020304" charset="0"/>
              <a:cs typeface="Times New Roman" panose="02020603050405020304" charset="0"/>
            </a:endParaRPr>
          </a:p>
        </p:txBody>
      </p:sp>
      <p:sp>
        <p:nvSpPr>
          <p:cNvPr id="19" name="Freeform 19"/>
          <p:cNvSpPr/>
          <p:nvPr/>
        </p:nvSpPr>
        <p:spPr>
          <a:xfrm>
            <a:off x="3119848" y="7233871"/>
            <a:ext cx="944667" cy="778957"/>
          </a:xfrm>
          <a:custGeom>
            <a:avLst/>
            <a:gdLst/>
            <a:ahLst/>
            <a:cxnLst/>
            <a:rect l="l" t="t" r="r" b="b"/>
            <a:pathLst>
              <a:path w="944667" h="778957">
                <a:moveTo>
                  <a:pt x="0" y="0"/>
                </a:moveTo>
                <a:lnTo>
                  <a:pt x="944667" y="0"/>
                </a:lnTo>
                <a:lnTo>
                  <a:pt x="944667" y="778957"/>
                </a:lnTo>
                <a:lnTo>
                  <a:pt x="0" y="7789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4480876" y="7176721"/>
            <a:ext cx="10731793" cy="1557655"/>
          </a:xfrm>
          <a:prstGeom prst="rect">
            <a:avLst/>
          </a:prstGeom>
        </p:spPr>
        <p:txBody>
          <a:bodyPr lIns="0" tIns="0" rIns="0" bIns="0" rtlCol="0" anchor="t">
            <a:spAutoFit/>
          </a:bodyPr>
          <a:lstStyle/>
          <a:p>
            <a:pPr marL="539750" lvl="1" indent="-269875">
              <a:lnSpc>
                <a:spcPts val="4050"/>
              </a:lnSpc>
              <a:buFont typeface="Arial" panose="020B0604020202020204"/>
              <a:buChar char="•"/>
            </a:pPr>
            <a:r>
              <a:rPr lang="en-US" sz="3000">
                <a:solidFill>
                  <a:schemeClr val="bg1"/>
                </a:solidFill>
                <a:latin typeface="Times New Roman" panose="02020603050405020304" charset="0"/>
                <a:cs typeface="Times New Roman" panose="02020603050405020304" charset="0"/>
              </a:rPr>
              <a:t>Hệ thống dễ bảo trì , cập nhật và có độ tin cậy cao.</a:t>
            </a:r>
            <a:endParaRPr lang="en-US" sz="3000">
              <a:solidFill>
                <a:schemeClr val="bg1"/>
              </a:solidFill>
              <a:latin typeface="Times New Roman" panose="02020603050405020304" charset="0"/>
              <a:cs typeface="Times New Roman" panose="02020603050405020304" charset="0"/>
            </a:endParaRPr>
          </a:p>
          <a:p>
            <a:pPr>
              <a:lnSpc>
                <a:spcPts val="4050"/>
              </a:lnSpc>
            </a:pPr>
            <a:r>
              <a:rPr lang="en-US" sz="3000">
                <a:solidFill>
                  <a:schemeClr val="bg1"/>
                </a:solidFill>
                <a:latin typeface="Times New Roman" panose="02020603050405020304" charset="0"/>
                <a:cs typeface="Times New Roman" panose="02020603050405020304" charset="0"/>
              </a:rPr>
              <a:t>      Tính khả dụng cao, hệ thống luôn sẵn sàng khi cần thiết</a:t>
            </a:r>
            <a:endParaRPr lang="en-US" sz="3000">
              <a:solidFill>
                <a:schemeClr val="bg1"/>
              </a:solidFill>
              <a:latin typeface="Times New Roman" panose="02020603050405020304" charset="0"/>
              <a:cs typeface="Times New Roman" panose="02020603050405020304" charset="0"/>
            </a:endParaRPr>
          </a:p>
          <a:p>
            <a:pPr>
              <a:lnSpc>
                <a:spcPts val="4050"/>
              </a:lnSpc>
            </a:pPr>
            <a:endParaRPr lang="en-US" sz="3000">
              <a:solidFill>
                <a:schemeClr val="bg1"/>
              </a:solidFill>
              <a:latin typeface="Times New Roman" panose="02020603050405020304" charset="0"/>
              <a:cs typeface="Times New Roman" panose="02020603050405020304" charset="0"/>
            </a:endParaRPr>
          </a:p>
        </p:txBody>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Computer Says No" panose="00000400000000000000"/>
                <a:sym typeface="+mn-ea"/>
              </a:rPr>
              <a:t>06</a:t>
            </a:r>
            <a:endParaRPr lang="en-US" sz="7370">
              <a:solidFill>
                <a:srgbClr val="FFFFFF"/>
              </a:solidFill>
              <a:latin typeface="Computer Says No" panose="00000400000000000000"/>
              <a:sym typeface="+mn-ea"/>
            </a:endParaRPr>
          </a:p>
        </p:txBody>
      </p:sp>
      <p:sp>
        <p:nvSpPr>
          <p:cNvPr id="40" name="TextBox 9"/>
          <p:cNvSpPr txBox="1"/>
          <p:nvPr/>
        </p:nvSpPr>
        <p:spPr>
          <a:xfrm>
            <a:off x="2057413" y="190398"/>
            <a:ext cx="5227082" cy="897255"/>
          </a:xfrm>
          <a:prstGeom prst="rect">
            <a:avLst/>
          </a:prstGeom>
        </p:spPr>
        <p:txBody>
          <a:bodyPr lIns="0" tIns="0" rIns="0" bIns="0" rtlCol="0" anchor="t">
            <a:spAutoFit/>
          </a:bodyPr>
          <a:p>
            <a:pPr marL="539750" lvl="1" indent="0" algn="ctr">
              <a:lnSpc>
                <a:spcPts val="7000"/>
              </a:lnSpc>
              <a:spcBef>
                <a:spcPct val="0"/>
              </a:spcBef>
              <a:buFont typeface="Arial" panose="020B0604020202020204"/>
              <a:buNone/>
            </a:pPr>
            <a:r>
              <a:rPr lang="en-US" sz="5000">
                <a:solidFill>
                  <a:srgbClr val="FFFFFF"/>
                </a:solidFill>
                <a:latin typeface="Times New Roman" panose="02020603050405020304"/>
              </a:rPr>
              <a:t>I. TỔNG QUAN</a:t>
            </a:r>
            <a:endParaRPr lang="en-US" sz="5000">
              <a:solidFill>
                <a:srgbClr val="FFFFFF"/>
              </a:solidFill>
              <a:latin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879201" y="-1063371"/>
            <a:ext cx="4817598" cy="4184142"/>
          </a:xfrm>
          <a:custGeom>
            <a:avLst/>
            <a:gdLst/>
            <a:ahLst/>
            <a:cxnLst/>
            <a:rect l="l" t="t" r="r" b="b"/>
            <a:pathLst>
              <a:path w="4817598" h="4184142">
                <a:moveTo>
                  <a:pt x="0" y="0"/>
                </a:moveTo>
                <a:lnTo>
                  <a:pt x="4817598" y="0"/>
                </a:lnTo>
                <a:lnTo>
                  <a:pt x="4817598" y="4184142"/>
                </a:lnTo>
                <a:lnTo>
                  <a:pt x="0" y="4184142"/>
                </a:lnTo>
                <a:lnTo>
                  <a:pt x="0" y="0"/>
                </a:lnTo>
                <a:close/>
              </a:path>
            </a:pathLst>
          </a:custGeom>
          <a:blipFill>
            <a:blip r:embed="rId1"/>
            <a:stretch>
              <a:fillRect/>
            </a:stretch>
          </a:blipFill>
        </p:spPr>
      </p:sp>
      <p:sp>
        <p:nvSpPr>
          <p:cNvPr id="3" name="Freeform 3"/>
          <p:cNvSpPr/>
          <p:nvPr/>
        </p:nvSpPr>
        <p:spPr>
          <a:xfrm>
            <a:off x="14249299" y="659107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2"/>
            <a:stretch>
              <a:fillRect/>
            </a:stretch>
          </a:blipFill>
        </p:spPr>
      </p:sp>
      <p:sp>
        <p:nvSpPr>
          <p:cNvPr id="4" name="Freeform 4"/>
          <p:cNvSpPr/>
          <p:nvPr/>
        </p:nvSpPr>
        <p:spPr>
          <a:xfrm rot="-1072226">
            <a:off x="-1005702" y="6339341"/>
            <a:ext cx="2810484" cy="6367201"/>
          </a:xfrm>
          <a:custGeom>
            <a:avLst/>
            <a:gdLst/>
            <a:ahLst/>
            <a:cxnLst/>
            <a:rect l="l" t="t" r="r" b="b"/>
            <a:pathLst>
              <a:path w="2810484" h="6367201">
                <a:moveTo>
                  <a:pt x="0" y="0"/>
                </a:moveTo>
                <a:lnTo>
                  <a:pt x="2810484" y="0"/>
                </a:lnTo>
                <a:lnTo>
                  <a:pt x="2810484" y="6367201"/>
                </a:lnTo>
                <a:lnTo>
                  <a:pt x="0" y="6367201"/>
                </a:lnTo>
                <a:lnTo>
                  <a:pt x="0" y="0"/>
                </a:lnTo>
                <a:close/>
              </a:path>
            </a:pathLst>
          </a:custGeom>
          <a:blipFill>
            <a:blip r:embed="rId3"/>
            <a:stretch>
              <a:fillRect/>
            </a:stretch>
          </a:blipFill>
        </p:spPr>
      </p:sp>
      <p:sp>
        <p:nvSpPr>
          <p:cNvPr id="5" name="TextBox 5"/>
          <p:cNvSpPr txBox="1"/>
          <p:nvPr/>
        </p:nvSpPr>
        <p:spPr>
          <a:xfrm>
            <a:off x="3999263" y="792835"/>
            <a:ext cx="9767755" cy="426085"/>
          </a:xfrm>
          <a:prstGeom prst="rect">
            <a:avLst/>
          </a:prstGeom>
        </p:spPr>
        <p:txBody>
          <a:bodyPr lIns="0" tIns="0" rIns="0" bIns="0" rtlCol="0" anchor="t">
            <a:spAutoFit/>
          </a:bodyPr>
          <a:lstStyle/>
          <a:p>
            <a:pPr marL="0" lvl="0" indent="0" algn="ctr">
              <a:lnSpc>
                <a:spcPts val="3325"/>
              </a:lnSpc>
              <a:spcBef>
                <a:spcPct val="0"/>
              </a:spcBef>
            </a:pPr>
            <a:r>
              <a:rPr lang="en-US" sz="4620">
                <a:solidFill>
                  <a:schemeClr val="bg1"/>
                </a:solidFill>
                <a:latin typeface="Times New Roman" panose="02020603050405020304" charset="0"/>
                <a:cs typeface="Times New Roman" panose="02020603050405020304" charset="0"/>
              </a:rPr>
              <a:t>II. PHÂN TÍCH VÀ THIẾT KẾ</a:t>
            </a:r>
            <a:endParaRPr lang="en-US" sz="4620">
              <a:solidFill>
                <a:schemeClr val="bg1"/>
              </a:solidFill>
              <a:latin typeface="Times New Roman" panose="02020603050405020304" charset="0"/>
              <a:cs typeface="Times New Roman" panose="02020603050405020304" charset="0"/>
            </a:endParaRPr>
          </a:p>
        </p:txBody>
      </p:sp>
      <p:grpSp>
        <p:nvGrpSpPr>
          <p:cNvPr id="6" name="Group 6"/>
          <p:cNvGrpSpPr/>
          <p:nvPr/>
        </p:nvGrpSpPr>
        <p:grpSpPr>
          <a:xfrm rot="0">
            <a:off x="1631180" y="2580319"/>
            <a:ext cx="2644754" cy="5749465"/>
            <a:chOff x="0" y="0"/>
            <a:chExt cx="3526339" cy="7665953"/>
          </a:xfrm>
        </p:grpSpPr>
        <p:sp>
          <p:nvSpPr>
            <p:cNvPr id="7" name="Freeform 7"/>
            <p:cNvSpPr/>
            <p:nvPr/>
          </p:nvSpPr>
          <p:spPr>
            <a:xfrm rot="-5400000">
              <a:off x="-2069807" y="2069807"/>
              <a:ext cx="7665953" cy="3526339"/>
            </a:xfrm>
            <a:custGeom>
              <a:avLst/>
              <a:gdLst/>
              <a:ahLst/>
              <a:cxnLst/>
              <a:rect l="l" t="t" r="r" b="b"/>
              <a:pathLst>
                <a:path w="7665953" h="3526339">
                  <a:moveTo>
                    <a:pt x="0" y="0"/>
                  </a:moveTo>
                  <a:lnTo>
                    <a:pt x="7665953" y="0"/>
                  </a:lnTo>
                  <a:lnTo>
                    <a:pt x="7665953" y="3526339"/>
                  </a:lnTo>
                  <a:lnTo>
                    <a:pt x="0" y="3526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46970" y="902533"/>
              <a:ext cx="1032399" cy="1432229"/>
            </a:xfrm>
            <a:custGeom>
              <a:avLst/>
              <a:gdLst/>
              <a:ahLst/>
              <a:cxnLst/>
              <a:rect l="l" t="t" r="r" b="b"/>
              <a:pathLst>
                <a:path w="1032399" h="1432229">
                  <a:moveTo>
                    <a:pt x="0" y="0"/>
                  </a:moveTo>
                  <a:lnTo>
                    <a:pt x="1032399" y="0"/>
                  </a:lnTo>
                  <a:lnTo>
                    <a:pt x="1032399" y="1432229"/>
                  </a:lnTo>
                  <a:lnTo>
                    <a:pt x="0" y="1432229"/>
                  </a:lnTo>
                  <a:lnTo>
                    <a:pt x="0" y="0"/>
                  </a:lnTo>
                  <a:close/>
                </a:path>
              </a:pathLst>
            </a:custGeom>
            <a:blipFill>
              <a:blip r:embed="rId6"/>
              <a:stretch>
                <a:fillRect/>
              </a:stretch>
            </a:blipFill>
          </p:spPr>
        </p:sp>
        <p:sp>
          <p:nvSpPr>
            <p:cNvPr id="9" name="TextBox 9"/>
            <p:cNvSpPr txBox="1"/>
            <p:nvPr/>
          </p:nvSpPr>
          <p:spPr>
            <a:xfrm>
              <a:off x="373494" y="2801725"/>
              <a:ext cx="2779351" cy="806450"/>
            </a:xfrm>
            <a:prstGeom prst="rect">
              <a:avLst/>
            </a:prstGeom>
          </p:spPr>
          <p:txBody>
            <a:bodyPr lIns="0" tIns="0" rIns="0" bIns="0" rtlCol="0" anchor="t">
              <a:spAutoFit/>
            </a:bodyPr>
            <a:lstStyle/>
            <a:p>
              <a:pPr marL="0" lvl="0" indent="0" algn="ctr">
                <a:lnSpc>
                  <a:spcPts val="3600"/>
                </a:lnSpc>
                <a:spcBef>
                  <a:spcPct val="0"/>
                </a:spcBef>
              </a:pPr>
              <a:r>
                <a:rPr lang="en-US" sz="5000">
                  <a:solidFill>
                    <a:schemeClr val="bg1"/>
                  </a:solidFill>
                  <a:latin typeface="Times New Roman" panose="02020603050405020304" charset="0"/>
                  <a:cs typeface="Times New Roman" panose="02020603050405020304" charset="0"/>
                </a:rPr>
                <a:t>01</a:t>
              </a:r>
              <a:endParaRPr lang="en-US" sz="5000">
                <a:solidFill>
                  <a:schemeClr val="bg1"/>
                </a:solidFill>
                <a:latin typeface="Times New Roman" panose="02020603050405020304" charset="0"/>
                <a:cs typeface="Times New Roman" panose="02020603050405020304" charset="0"/>
              </a:endParaRPr>
            </a:p>
          </p:txBody>
        </p:sp>
        <p:sp>
          <p:nvSpPr>
            <p:cNvPr id="10" name="TextBox 10"/>
            <p:cNvSpPr txBox="1"/>
            <p:nvPr/>
          </p:nvSpPr>
          <p:spPr>
            <a:xfrm>
              <a:off x="480339" y="3502320"/>
              <a:ext cx="2565661" cy="1593215"/>
            </a:xfrm>
            <a:prstGeom prst="rect">
              <a:avLst/>
            </a:prstGeom>
          </p:spPr>
          <p:txBody>
            <a:bodyPr lIns="0" tIns="0" rIns="0" bIns="0" rtlCol="0" anchor="t">
              <a:spAutoFit/>
            </a:bodyPr>
            <a:lstStyle/>
            <a:p>
              <a:pPr algn="ctr">
                <a:lnSpc>
                  <a:spcPts val="4860"/>
                </a:lnSpc>
              </a:pPr>
              <a:r>
                <a:rPr lang="en-US" sz="3000">
                  <a:solidFill>
                    <a:schemeClr val="bg1"/>
                  </a:solidFill>
                  <a:latin typeface="Times New Roman" panose="02020603050405020304" charset="0"/>
                  <a:cs typeface="Times New Roman" panose="02020603050405020304" charset="0"/>
                </a:rPr>
                <a:t>Sơ đồ Usecase</a:t>
              </a:r>
              <a:endParaRPr lang="en-US" sz="3000">
                <a:solidFill>
                  <a:schemeClr val="bg1"/>
                </a:solidFill>
                <a:latin typeface="Times New Roman" panose="02020603050405020304" charset="0"/>
                <a:cs typeface="Times New Roman" panose="02020603050405020304" charset="0"/>
              </a:endParaRPr>
            </a:p>
          </p:txBody>
        </p:sp>
      </p:grpSp>
      <p:sp>
        <p:nvSpPr>
          <p:cNvPr id="11" name="Freeform 11"/>
          <p:cNvSpPr/>
          <p:nvPr/>
        </p:nvSpPr>
        <p:spPr>
          <a:xfrm rot="-5400000">
            <a:off x="3364304" y="4132675"/>
            <a:ext cx="5749465" cy="2644754"/>
          </a:xfrm>
          <a:custGeom>
            <a:avLst/>
            <a:gdLst/>
            <a:ahLst/>
            <a:cxnLst/>
            <a:rect l="l" t="t" r="r" b="b"/>
            <a:pathLst>
              <a:path w="5749465" h="2644754">
                <a:moveTo>
                  <a:pt x="0" y="0"/>
                </a:moveTo>
                <a:lnTo>
                  <a:pt x="5749466" y="0"/>
                </a:lnTo>
                <a:lnTo>
                  <a:pt x="5749466" y="2644754"/>
                </a:lnTo>
                <a:lnTo>
                  <a:pt x="0" y="26447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5196780" y="4743525"/>
            <a:ext cx="2084513" cy="533399"/>
          </a:xfrm>
          <a:prstGeom prst="rect">
            <a:avLst/>
          </a:prstGeom>
        </p:spPr>
        <p:txBody>
          <a:bodyPr lIns="0" tIns="0" rIns="0" bIns="0" rtlCol="0" anchor="t">
            <a:spAutoFit/>
          </a:bodyPr>
          <a:lstStyle/>
          <a:p>
            <a:pPr marL="0" lvl="0" indent="0" algn="ctr">
              <a:lnSpc>
                <a:spcPts val="3600"/>
              </a:lnSpc>
              <a:spcBef>
                <a:spcPct val="0"/>
              </a:spcBef>
            </a:pPr>
            <a:r>
              <a:rPr lang="en-US" sz="5000">
                <a:solidFill>
                  <a:schemeClr val="bg1"/>
                </a:solidFill>
                <a:latin typeface="Times New Roman" panose="02020603050405020304" charset="0"/>
                <a:cs typeface="Times New Roman" panose="02020603050405020304" charset="0"/>
              </a:rPr>
              <a:t>02</a:t>
            </a:r>
            <a:endParaRPr lang="en-US" sz="5000">
              <a:solidFill>
                <a:schemeClr val="bg1"/>
              </a:solidFill>
              <a:latin typeface="Times New Roman" panose="02020603050405020304" charset="0"/>
              <a:cs typeface="Times New Roman" panose="02020603050405020304" charset="0"/>
            </a:endParaRPr>
          </a:p>
        </p:txBody>
      </p:sp>
      <p:sp>
        <p:nvSpPr>
          <p:cNvPr id="13" name="TextBox 13"/>
          <p:cNvSpPr txBox="1"/>
          <p:nvPr/>
        </p:nvSpPr>
        <p:spPr>
          <a:xfrm>
            <a:off x="5276914" y="5161816"/>
            <a:ext cx="1924246" cy="1240155"/>
          </a:xfrm>
          <a:prstGeom prst="rect">
            <a:avLst/>
          </a:prstGeom>
        </p:spPr>
        <p:txBody>
          <a:bodyPr lIns="0" tIns="0" rIns="0" bIns="0" rtlCol="0" anchor="t">
            <a:spAutoFit/>
          </a:bodyPr>
          <a:lstStyle/>
          <a:p>
            <a:pPr algn="ctr">
              <a:lnSpc>
                <a:spcPts val="4860"/>
              </a:lnSpc>
            </a:pPr>
            <a:r>
              <a:rPr lang="en-US" sz="3000">
                <a:solidFill>
                  <a:schemeClr val="bg1"/>
                </a:solidFill>
                <a:latin typeface="Times New Roman" panose="02020603050405020304" charset="0"/>
                <a:cs typeface="Times New Roman" panose="02020603050405020304" charset="0"/>
              </a:rPr>
              <a:t>Mô tả Usecase</a:t>
            </a:r>
            <a:endParaRPr lang="en-US" sz="3000">
              <a:solidFill>
                <a:schemeClr val="bg1"/>
              </a:solidFill>
              <a:latin typeface="Times New Roman" panose="02020603050405020304" charset="0"/>
              <a:cs typeface="Times New Roman" panose="02020603050405020304" charset="0"/>
            </a:endParaRPr>
          </a:p>
        </p:txBody>
      </p:sp>
      <p:grpSp>
        <p:nvGrpSpPr>
          <p:cNvPr id="14" name="Group 14"/>
          <p:cNvGrpSpPr/>
          <p:nvPr/>
        </p:nvGrpSpPr>
        <p:grpSpPr>
          <a:xfrm rot="0">
            <a:off x="8199589" y="2580319"/>
            <a:ext cx="2644754" cy="5749465"/>
            <a:chOff x="0" y="0"/>
            <a:chExt cx="3526339" cy="7665953"/>
          </a:xfrm>
        </p:grpSpPr>
        <p:sp>
          <p:nvSpPr>
            <p:cNvPr id="15" name="Freeform 15"/>
            <p:cNvSpPr/>
            <p:nvPr/>
          </p:nvSpPr>
          <p:spPr>
            <a:xfrm rot="-5400000">
              <a:off x="-2069807" y="2069807"/>
              <a:ext cx="7665953" cy="3526339"/>
            </a:xfrm>
            <a:custGeom>
              <a:avLst/>
              <a:gdLst/>
              <a:ahLst/>
              <a:cxnLst/>
              <a:rect l="l" t="t" r="r" b="b"/>
              <a:pathLst>
                <a:path w="7665953" h="3526339">
                  <a:moveTo>
                    <a:pt x="0" y="0"/>
                  </a:moveTo>
                  <a:lnTo>
                    <a:pt x="7665953" y="0"/>
                  </a:lnTo>
                  <a:lnTo>
                    <a:pt x="7665953" y="3526339"/>
                  </a:lnTo>
                  <a:lnTo>
                    <a:pt x="0" y="3526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246970" y="902533"/>
              <a:ext cx="1032399" cy="1432229"/>
            </a:xfrm>
            <a:custGeom>
              <a:avLst/>
              <a:gdLst/>
              <a:ahLst/>
              <a:cxnLst/>
              <a:rect l="l" t="t" r="r" b="b"/>
              <a:pathLst>
                <a:path w="1032399" h="1432229">
                  <a:moveTo>
                    <a:pt x="0" y="0"/>
                  </a:moveTo>
                  <a:lnTo>
                    <a:pt x="1032399" y="0"/>
                  </a:lnTo>
                  <a:lnTo>
                    <a:pt x="1032399" y="1432229"/>
                  </a:lnTo>
                  <a:lnTo>
                    <a:pt x="0" y="1432229"/>
                  </a:lnTo>
                  <a:lnTo>
                    <a:pt x="0" y="0"/>
                  </a:lnTo>
                  <a:close/>
                </a:path>
              </a:pathLst>
            </a:custGeom>
            <a:blipFill>
              <a:blip r:embed="rId6"/>
              <a:stretch>
                <a:fillRect/>
              </a:stretch>
            </a:blipFill>
          </p:spPr>
        </p:sp>
        <p:sp>
          <p:nvSpPr>
            <p:cNvPr id="17" name="TextBox 17"/>
            <p:cNvSpPr txBox="1"/>
            <p:nvPr/>
          </p:nvSpPr>
          <p:spPr>
            <a:xfrm>
              <a:off x="373494" y="2811250"/>
              <a:ext cx="2779351" cy="784224"/>
            </a:xfrm>
            <a:prstGeom prst="rect">
              <a:avLst/>
            </a:prstGeom>
          </p:spPr>
          <p:txBody>
            <a:bodyPr lIns="0" tIns="0" rIns="0" bIns="0" rtlCol="0" anchor="t">
              <a:spAutoFit/>
            </a:bodyPr>
            <a:lstStyle/>
            <a:p>
              <a:pPr marL="0" lvl="0" indent="0" algn="ctr">
                <a:lnSpc>
                  <a:spcPts val="3600"/>
                </a:lnSpc>
                <a:spcBef>
                  <a:spcPct val="0"/>
                </a:spcBef>
              </a:pPr>
              <a:r>
                <a:rPr lang="en-US" sz="5000">
                  <a:solidFill>
                    <a:schemeClr val="bg1"/>
                  </a:solidFill>
                  <a:latin typeface="Times New Roman" panose="02020603050405020304" charset="0"/>
                  <a:cs typeface="Times New Roman" panose="02020603050405020304" charset="0"/>
                </a:rPr>
                <a:t>03</a:t>
              </a:r>
              <a:endParaRPr lang="en-US" sz="5000">
                <a:solidFill>
                  <a:schemeClr val="bg1"/>
                </a:solidFill>
                <a:latin typeface="Times New Roman" panose="02020603050405020304" charset="0"/>
                <a:cs typeface="Times New Roman" panose="02020603050405020304" charset="0"/>
              </a:endParaRPr>
            </a:p>
          </p:txBody>
        </p:sp>
        <p:sp>
          <p:nvSpPr>
            <p:cNvPr id="18" name="TextBox 18"/>
            <p:cNvSpPr txBox="1"/>
            <p:nvPr/>
          </p:nvSpPr>
          <p:spPr>
            <a:xfrm>
              <a:off x="480339" y="3502320"/>
              <a:ext cx="2565661" cy="4031615"/>
            </a:xfrm>
            <a:prstGeom prst="rect">
              <a:avLst/>
            </a:prstGeom>
          </p:spPr>
          <p:txBody>
            <a:bodyPr lIns="0" tIns="0" rIns="0" bIns="0" rtlCol="0" anchor="t">
              <a:spAutoFit/>
            </a:bodyPr>
            <a:lstStyle/>
            <a:p>
              <a:pPr algn="ctr">
                <a:lnSpc>
                  <a:spcPts val="4860"/>
                </a:lnSpc>
              </a:pPr>
              <a:r>
                <a:rPr lang="en-US" sz="3000">
                  <a:solidFill>
                    <a:schemeClr val="bg1"/>
                  </a:solidFill>
                  <a:latin typeface="Times New Roman" panose="02020603050405020304" charset="0"/>
                  <a:cs typeface="Times New Roman" panose="02020603050405020304" charset="0"/>
                </a:rPr>
                <a:t>Mô hình lớp thực thể (Class Diagram)</a:t>
              </a:r>
              <a:endParaRPr lang="en-US" sz="3000">
                <a:solidFill>
                  <a:schemeClr val="bg1"/>
                </a:solidFill>
                <a:latin typeface="Times New Roman" panose="02020603050405020304" charset="0"/>
                <a:cs typeface="Times New Roman" panose="02020603050405020304" charset="0"/>
              </a:endParaRPr>
            </a:p>
            <a:p>
              <a:pPr algn="ctr">
                <a:lnSpc>
                  <a:spcPts val="4860"/>
                </a:lnSpc>
              </a:pPr>
              <a:endParaRPr lang="en-US" sz="3000">
                <a:solidFill>
                  <a:schemeClr val="bg1"/>
                </a:solidFill>
                <a:latin typeface="Times New Roman" panose="02020603050405020304" charset="0"/>
                <a:cs typeface="Times New Roman" panose="02020603050405020304" charset="0"/>
              </a:endParaRPr>
            </a:p>
          </p:txBody>
        </p:sp>
      </p:grpSp>
      <p:sp>
        <p:nvSpPr>
          <p:cNvPr id="19" name="Freeform 19"/>
          <p:cNvSpPr/>
          <p:nvPr/>
        </p:nvSpPr>
        <p:spPr>
          <a:xfrm rot="-5400000">
            <a:off x="9930162" y="4132675"/>
            <a:ext cx="5749465" cy="2644754"/>
          </a:xfrm>
          <a:custGeom>
            <a:avLst/>
            <a:gdLst/>
            <a:ahLst/>
            <a:cxnLst/>
            <a:rect l="l" t="t" r="r" b="b"/>
            <a:pathLst>
              <a:path w="5749465" h="2644754">
                <a:moveTo>
                  <a:pt x="0" y="0"/>
                </a:moveTo>
                <a:lnTo>
                  <a:pt x="5749465" y="0"/>
                </a:lnTo>
                <a:lnTo>
                  <a:pt x="5749465" y="2644754"/>
                </a:lnTo>
                <a:lnTo>
                  <a:pt x="0" y="26447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11762638" y="4743525"/>
            <a:ext cx="2084513" cy="533399"/>
          </a:xfrm>
          <a:prstGeom prst="rect">
            <a:avLst/>
          </a:prstGeom>
        </p:spPr>
        <p:txBody>
          <a:bodyPr lIns="0" tIns="0" rIns="0" bIns="0" rtlCol="0" anchor="t">
            <a:spAutoFit/>
          </a:bodyPr>
          <a:lstStyle/>
          <a:p>
            <a:pPr marL="0" lvl="0" indent="0" algn="ctr">
              <a:lnSpc>
                <a:spcPts val="3600"/>
              </a:lnSpc>
              <a:spcBef>
                <a:spcPct val="0"/>
              </a:spcBef>
            </a:pPr>
            <a:r>
              <a:rPr lang="en-US" sz="5000">
                <a:solidFill>
                  <a:schemeClr val="bg1"/>
                </a:solidFill>
                <a:latin typeface="Times New Roman" panose="02020603050405020304" charset="0"/>
                <a:cs typeface="Times New Roman" panose="02020603050405020304" charset="0"/>
              </a:rPr>
              <a:t>04</a:t>
            </a:r>
            <a:endParaRPr lang="en-US" sz="5000">
              <a:solidFill>
                <a:schemeClr val="bg1"/>
              </a:solidFill>
              <a:latin typeface="Times New Roman" panose="02020603050405020304" charset="0"/>
              <a:cs typeface="Times New Roman" panose="02020603050405020304" charset="0"/>
            </a:endParaRPr>
          </a:p>
        </p:txBody>
      </p:sp>
      <p:sp>
        <p:nvSpPr>
          <p:cNvPr id="21" name="TextBox 21"/>
          <p:cNvSpPr txBox="1"/>
          <p:nvPr/>
        </p:nvSpPr>
        <p:spPr>
          <a:xfrm>
            <a:off x="11842772" y="5161816"/>
            <a:ext cx="1924246" cy="1240155"/>
          </a:xfrm>
          <a:prstGeom prst="rect">
            <a:avLst/>
          </a:prstGeom>
        </p:spPr>
        <p:txBody>
          <a:bodyPr lIns="0" tIns="0" rIns="0" bIns="0" rtlCol="0" anchor="t">
            <a:spAutoFit/>
          </a:bodyPr>
          <a:lstStyle/>
          <a:p>
            <a:pPr algn="ctr">
              <a:lnSpc>
                <a:spcPts val="4860"/>
              </a:lnSpc>
            </a:pPr>
            <a:r>
              <a:rPr lang="en-US" sz="3000">
                <a:solidFill>
                  <a:schemeClr val="bg1"/>
                </a:solidFill>
                <a:latin typeface="Times New Roman" panose="02020603050405020304" charset="0"/>
                <a:cs typeface="Times New Roman" panose="02020603050405020304" charset="0"/>
              </a:rPr>
              <a:t>Sơ đồ dữ liệu</a:t>
            </a:r>
            <a:endParaRPr lang="en-US" sz="3000">
              <a:solidFill>
                <a:schemeClr val="bg1"/>
              </a:solidFill>
              <a:latin typeface="Times New Roman" panose="02020603050405020304" charset="0"/>
              <a:cs typeface="Times New Roman" panose="02020603050405020304" charset="0"/>
            </a:endParaRPr>
          </a:p>
        </p:txBody>
      </p:sp>
      <p:grpSp>
        <p:nvGrpSpPr>
          <p:cNvPr id="22" name="Group 22"/>
          <p:cNvGrpSpPr/>
          <p:nvPr/>
        </p:nvGrpSpPr>
        <p:grpSpPr>
          <a:xfrm rot="0">
            <a:off x="14765447" y="2580319"/>
            <a:ext cx="2644754" cy="5749465"/>
            <a:chOff x="0" y="0"/>
            <a:chExt cx="3526339" cy="7665953"/>
          </a:xfrm>
        </p:grpSpPr>
        <p:sp>
          <p:nvSpPr>
            <p:cNvPr id="23" name="Freeform 23"/>
            <p:cNvSpPr/>
            <p:nvPr/>
          </p:nvSpPr>
          <p:spPr>
            <a:xfrm rot="-5400000">
              <a:off x="-2069807" y="2069807"/>
              <a:ext cx="7665953" cy="3526339"/>
            </a:xfrm>
            <a:custGeom>
              <a:avLst/>
              <a:gdLst/>
              <a:ahLst/>
              <a:cxnLst/>
              <a:rect l="l" t="t" r="r" b="b"/>
              <a:pathLst>
                <a:path w="7665953" h="3526339">
                  <a:moveTo>
                    <a:pt x="0" y="0"/>
                  </a:moveTo>
                  <a:lnTo>
                    <a:pt x="7665953" y="0"/>
                  </a:lnTo>
                  <a:lnTo>
                    <a:pt x="7665953" y="3526339"/>
                  </a:lnTo>
                  <a:lnTo>
                    <a:pt x="0" y="3526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246970" y="902533"/>
              <a:ext cx="1032399" cy="1432229"/>
            </a:xfrm>
            <a:custGeom>
              <a:avLst/>
              <a:gdLst/>
              <a:ahLst/>
              <a:cxnLst/>
              <a:rect l="l" t="t" r="r" b="b"/>
              <a:pathLst>
                <a:path w="1032399" h="1432229">
                  <a:moveTo>
                    <a:pt x="0" y="0"/>
                  </a:moveTo>
                  <a:lnTo>
                    <a:pt x="1032399" y="0"/>
                  </a:lnTo>
                  <a:lnTo>
                    <a:pt x="1032399" y="1432229"/>
                  </a:lnTo>
                  <a:lnTo>
                    <a:pt x="0" y="1432229"/>
                  </a:lnTo>
                  <a:lnTo>
                    <a:pt x="0" y="0"/>
                  </a:lnTo>
                  <a:close/>
                </a:path>
              </a:pathLst>
            </a:custGeom>
            <a:blipFill>
              <a:blip r:embed="rId6"/>
              <a:stretch>
                <a:fillRect/>
              </a:stretch>
            </a:blipFill>
          </p:spPr>
        </p:sp>
        <p:sp>
          <p:nvSpPr>
            <p:cNvPr id="25" name="TextBox 25"/>
            <p:cNvSpPr txBox="1"/>
            <p:nvPr/>
          </p:nvSpPr>
          <p:spPr>
            <a:xfrm>
              <a:off x="373494" y="2811250"/>
              <a:ext cx="2779351" cy="784224"/>
            </a:xfrm>
            <a:prstGeom prst="rect">
              <a:avLst/>
            </a:prstGeom>
          </p:spPr>
          <p:txBody>
            <a:bodyPr lIns="0" tIns="0" rIns="0" bIns="0" rtlCol="0" anchor="t">
              <a:spAutoFit/>
            </a:bodyPr>
            <a:lstStyle/>
            <a:p>
              <a:pPr marL="0" lvl="0" indent="0" algn="ctr">
                <a:lnSpc>
                  <a:spcPts val="3600"/>
                </a:lnSpc>
                <a:spcBef>
                  <a:spcPct val="0"/>
                </a:spcBef>
              </a:pPr>
              <a:r>
                <a:rPr lang="en-US" sz="5000">
                  <a:solidFill>
                    <a:schemeClr val="bg1"/>
                  </a:solidFill>
                  <a:latin typeface="Times New Roman" panose="02020603050405020304" charset="0"/>
                  <a:cs typeface="Times New Roman" panose="02020603050405020304" charset="0"/>
                </a:rPr>
                <a:t>05</a:t>
              </a:r>
              <a:endParaRPr lang="en-US" sz="5000">
                <a:solidFill>
                  <a:schemeClr val="bg1"/>
                </a:solidFill>
                <a:latin typeface="Times New Roman" panose="02020603050405020304" charset="0"/>
                <a:cs typeface="Times New Roman" panose="02020603050405020304" charset="0"/>
              </a:endParaRPr>
            </a:p>
          </p:txBody>
        </p:sp>
        <p:sp>
          <p:nvSpPr>
            <p:cNvPr id="26" name="TextBox 26"/>
            <p:cNvSpPr txBox="1"/>
            <p:nvPr/>
          </p:nvSpPr>
          <p:spPr>
            <a:xfrm>
              <a:off x="480339" y="3502320"/>
              <a:ext cx="2565661" cy="4031615"/>
            </a:xfrm>
            <a:prstGeom prst="rect">
              <a:avLst/>
            </a:prstGeom>
          </p:spPr>
          <p:txBody>
            <a:bodyPr lIns="0" tIns="0" rIns="0" bIns="0" rtlCol="0" anchor="t">
              <a:spAutoFit/>
            </a:bodyPr>
            <a:lstStyle/>
            <a:p>
              <a:pPr algn="ctr">
                <a:lnSpc>
                  <a:spcPts val="4860"/>
                </a:lnSpc>
              </a:pPr>
              <a:r>
                <a:rPr lang="en-US" sz="3000">
                  <a:solidFill>
                    <a:schemeClr val="bg1"/>
                  </a:solidFill>
                  <a:latin typeface="Times New Roman" panose="02020603050405020304" charset="0"/>
                  <a:cs typeface="Times New Roman" panose="02020603050405020304" charset="0"/>
                </a:rPr>
                <a:t>Screen Flow (Phân luồng màn hình)</a:t>
              </a:r>
              <a:endParaRPr lang="en-US" sz="3000">
                <a:solidFill>
                  <a:schemeClr val="bg1"/>
                </a:solidFill>
                <a:latin typeface="Times New Roman" panose="02020603050405020304" charset="0"/>
                <a:cs typeface="Times New Roman" panose="02020603050405020304" charset="0"/>
              </a:endParaRPr>
            </a:p>
            <a:p>
              <a:pPr algn="ctr">
                <a:lnSpc>
                  <a:spcPts val="4860"/>
                </a:lnSpc>
              </a:pPr>
              <a:endParaRPr lang="en-US" sz="3000">
                <a:solidFill>
                  <a:schemeClr val="bg1"/>
                </a:solidFill>
                <a:latin typeface="Times New Roman" panose="02020603050405020304" charset="0"/>
                <a:cs typeface="Times New Roman" panose="02020603050405020304" charset="0"/>
              </a:endParaRPr>
            </a:p>
          </p:txBody>
        </p:sp>
      </p:grpSp>
      <p:sp>
        <p:nvSpPr>
          <p:cNvPr id="27" name="Freeform 27"/>
          <p:cNvSpPr/>
          <p:nvPr/>
        </p:nvSpPr>
        <p:spPr>
          <a:xfrm>
            <a:off x="5741699" y="3120771"/>
            <a:ext cx="994677" cy="1188857"/>
          </a:xfrm>
          <a:custGeom>
            <a:avLst/>
            <a:gdLst/>
            <a:ahLst/>
            <a:cxnLst/>
            <a:rect l="l" t="t" r="r" b="b"/>
            <a:pathLst>
              <a:path w="994677" h="1188857">
                <a:moveTo>
                  <a:pt x="0" y="0"/>
                </a:moveTo>
                <a:lnTo>
                  <a:pt x="994676" y="0"/>
                </a:lnTo>
                <a:lnTo>
                  <a:pt x="994676" y="1188857"/>
                </a:lnTo>
                <a:lnTo>
                  <a:pt x="0" y="1188857"/>
                </a:lnTo>
                <a:lnTo>
                  <a:pt x="0" y="0"/>
                </a:lnTo>
                <a:close/>
              </a:path>
            </a:pathLst>
          </a:custGeom>
          <a:blipFill>
            <a:blip r:embed="rId7"/>
            <a:stretch>
              <a:fillRect/>
            </a:stretch>
          </a:blipFill>
        </p:spPr>
      </p:sp>
      <p:sp>
        <p:nvSpPr>
          <p:cNvPr id="28" name="Freeform 28"/>
          <p:cNvSpPr/>
          <p:nvPr/>
        </p:nvSpPr>
        <p:spPr>
          <a:xfrm>
            <a:off x="12335297" y="3120771"/>
            <a:ext cx="939197" cy="1188857"/>
          </a:xfrm>
          <a:custGeom>
            <a:avLst/>
            <a:gdLst/>
            <a:ahLst/>
            <a:cxnLst/>
            <a:rect l="l" t="t" r="r" b="b"/>
            <a:pathLst>
              <a:path w="939197" h="1188857">
                <a:moveTo>
                  <a:pt x="0" y="0"/>
                </a:moveTo>
                <a:lnTo>
                  <a:pt x="939196" y="0"/>
                </a:lnTo>
                <a:lnTo>
                  <a:pt x="939196" y="1188857"/>
                </a:lnTo>
                <a:lnTo>
                  <a:pt x="0" y="1188857"/>
                </a:lnTo>
                <a:lnTo>
                  <a:pt x="0" y="0"/>
                </a:lnTo>
                <a:close/>
              </a:path>
            </a:pathLst>
          </a:custGeom>
          <a:blipFill>
            <a:blip r:embed="rId8"/>
            <a:stretch>
              <a:fillRect/>
            </a:stretch>
          </a:blipFill>
        </p:spPr>
      </p:sp>
      <p:sp>
        <p:nvSpPr>
          <p:cNvPr id="29" name="Freeform 29"/>
          <p:cNvSpPr/>
          <p:nvPr/>
        </p:nvSpPr>
        <p:spPr>
          <a:xfrm>
            <a:off x="0" y="281455"/>
            <a:ext cx="3421867" cy="1494490"/>
          </a:xfrm>
          <a:custGeom>
            <a:avLst/>
            <a:gdLst/>
            <a:ahLst/>
            <a:cxnLst/>
            <a:rect l="l" t="t" r="r" b="b"/>
            <a:pathLst>
              <a:path w="3421867" h="1494490">
                <a:moveTo>
                  <a:pt x="0" y="0"/>
                </a:moveTo>
                <a:lnTo>
                  <a:pt x="3421867" y="0"/>
                </a:lnTo>
                <a:lnTo>
                  <a:pt x="3421867" y="1494490"/>
                </a:lnTo>
                <a:lnTo>
                  <a:pt x="0" y="1494490"/>
                </a:lnTo>
                <a:lnTo>
                  <a:pt x="0" y="0"/>
                </a:lnTo>
                <a:close/>
              </a:path>
            </a:pathLst>
          </a:custGeom>
          <a:blipFill>
            <a:blip r:embed="rId9"/>
            <a:stretch>
              <a:fillRect/>
            </a:stretch>
          </a:blipFill>
        </p:spPr>
      </p:sp>
      <p:sp>
        <p:nvSpPr>
          <p:cNvPr id="39" name="Text Box 38"/>
          <p:cNvSpPr txBox="1"/>
          <p:nvPr/>
        </p:nvSpPr>
        <p:spPr>
          <a:xfrm>
            <a:off x="17145000" y="9105900"/>
            <a:ext cx="914400" cy="964565"/>
          </a:xfrm>
          <a:prstGeom prst="rect">
            <a:avLst/>
          </a:prstGeom>
          <a:noFill/>
        </p:spPr>
        <p:txBody>
          <a:bodyPr wrap="square" rtlCol="0" anchor="t">
            <a:noAutofit/>
          </a:bodyPr>
          <a:p>
            <a:r>
              <a:rPr lang="en-US" sz="7370">
                <a:solidFill>
                  <a:srgbClr val="FFFFFF"/>
                </a:solidFill>
                <a:latin typeface="Times New Roman" panose="02020603050405020304" charset="0"/>
                <a:cs typeface="Times New Roman" panose="02020603050405020304" charset="0"/>
                <a:sym typeface="+mn-ea"/>
              </a:rPr>
              <a:t>07</a:t>
            </a:r>
            <a:endParaRPr lang="en-US" sz="7370">
              <a:solidFill>
                <a:srgbClr val="FFFFFF"/>
              </a:solidFill>
              <a:latin typeface="Times New Roman" panose="02020603050405020304" charset="0"/>
              <a:cs typeface="Times New Roman" panose="0202060305040502030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057826" y="-1223077"/>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1"/>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4" name="TextBox 4"/>
          <p:cNvSpPr txBox="1"/>
          <p:nvPr/>
        </p:nvSpPr>
        <p:spPr>
          <a:xfrm>
            <a:off x="2514600" y="342900"/>
            <a:ext cx="4781550" cy="494030"/>
          </a:xfrm>
          <a:prstGeom prst="rect">
            <a:avLst/>
          </a:prstGeom>
        </p:spPr>
        <p:txBody>
          <a:bodyPr lIns="0" tIns="0" rIns="0" bIns="0" rtlCol="0" anchor="t">
            <a:noAutofit/>
          </a:bodyPr>
          <a:lstStyle/>
          <a:p>
            <a:pPr algn="ctr">
              <a:lnSpc>
                <a:spcPts val="2085"/>
              </a:lnSpc>
            </a:pPr>
            <a:r>
              <a:rPr lang="en-US" sz="2895">
                <a:solidFill>
                  <a:schemeClr val="bg1"/>
                </a:solidFill>
                <a:latin typeface="Times New Roman" panose="02020603050405020304"/>
              </a:rPr>
              <a:t>1. SƠ ĐỒ USECASE</a:t>
            </a:r>
            <a:endParaRPr lang="en-US" sz="2895">
              <a:solidFill>
                <a:schemeClr val="bg1"/>
              </a:solidFill>
              <a:latin typeface="Times New Roman" panose="02020603050405020304"/>
            </a:endParaRPr>
          </a:p>
        </p:txBody>
      </p:sp>
      <p:sp>
        <p:nvSpPr>
          <p:cNvPr id="6" name="Freeform 6"/>
          <p:cNvSpPr/>
          <p:nvPr/>
        </p:nvSpPr>
        <p:spPr>
          <a:xfrm>
            <a:off x="-476600" y="3619377"/>
            <a:ext cx="2991669" cy="2560075"/>
          </a:xfrm>
          <a:custGeom>
            <a:avLst/>
            <a:gdLst/>
            <a:ahLst/>
            <a:cxnLst/>
            <a:rect l="l" t="t" r="r" b="b"/>
            <a:pathLst>
              <a:path w="2991669" h="2560075">
                <a:moveTo>
                  <a:pt x="0" y="0"/>
                </a:moveTo>
                <a:lnTo>
                  <a:pt x="2991668" y="0"/>
                </a:lnTo>
                <a:lnTo>
                  <a:pt x="2991668" y="2560075"/>
                </a:lnTo>
                <a:lnTo>
                  <a:pt x="0" y="2560075"/>
                </a:lnTo>
                <a:lnTo>
                  <a:pt x="0" y="0"/>
                </a:lnTo>
                <a:close/>
              </a:path>
            </a:pathLst>
          </a:custGeom>
          <a:blipFill>
            <a:blip r:embed="rId3"/>
            <a:stretch>
              <a:fillRect/>
            </a:stretch>
          </a:blipFill>
        </p:spPr>
      </p:sp>
      <p:sp>
        <p:nvSpPr>
          <p:cNvPr id="7" name="Freeform 7"/>
          <p:cNvSpPr/>
          <p:nvPr/>
        </p:nvSpPr>
        <p:spPr>
          <a:xfrm>
            <a:off x="15971117" y="350004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2279650" y="715645"/>
            <a:ext cx="14093190" cy="9571355"/>
          </a:xfrm>
          <a:custGeom>
            <a:avLst/>
            <a:gdLst/>
            <a:ahLst/>
            <a:cxnLst/>
            <a:rect l="l" t="t" r="r" b="b"/>
            <a:pathLst>
              <a:path w="11045541" h="9374812">
                <a:moveTo>
                  <a:pt x="0" y="0"/>
                </a:moveTo>
                <a:lnTo>
                  <a:pt x="11045541" y="0"/>
                </a:lnTo>
                <a:lnTo>
                  <a:pt x="11045541" y="9374812"/>
                </a:lnTo>
                <a:lnTo>
                  <a:pt x="0" y="9374812"/>
                </a:lnTo>
                <a:lnTo>
                  <a:pt x="0" y="0"/>
                </a:lnTo>
                <a:close/>
              </a:path>
            </a:pathLst>
          </a:custGeom>
          <a:blipFill>
            <a:blip r:embed="rId5"/>
            <a:stretch>
              <a:fillRect t="-229" b="-229"/>
            </a:stretch>
          </a:blipFill>
        </p:spPr>
      </p:sp>
      <p:sp>
        <p:nvSpPr>
          <p:cNvPr id="39" name="Text Box 38"/>
          <p:cNvSpPr txBox="1"/>
          <p:nvPr/>
        </p:nvSpPr>
        <p:spPr>
          <a:xfrm>
            <a:off x="17145000" y="9105900"/>
            <a:ext cx="914400" cy="964565"/>
          </a:xfrm>
          <a:prstGeom prst="rect">
            <a:avLst/>
          </a:prstGeom>
          <a:noFill/>
        </p:spPr>
        <p:txBody>
          <a:bodyPr wrap="square" rtlCol="0" anchor="t">
            <a:noAutofit/>
          </a:bodyPr>
          <a:p>
            <a:r>
              <a:rPr lang="en-US" sz="5000">
                <a:solidFill>
                  <a:srgbClr val="FFFFFF"/>
                </a:solidFill>
                <a:latin typeface="Times New Roman" panose="02020603050405020304" charset="0"/>
                <a:cs typeface="Times New Roman" panose="02020603050405020304" charset="0"/>
                <a:sym typeface="+mn-ea"/>
              </a:rPr>
              <a:t>08</a:t>
            </a:r>
            <a:endParaRPr lang="en-US" sz="5000">
              <a:solidFill>
                <a:srgbClr val="FFFFFF"/>
              </a:solidFill>
              <a:latin typeface="Times New Roman" panose="02020603050405020304" charset="0"/>
              <a:cs typeface="Times New Roman" panose="020206030504050203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1"/>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2"/>
            <a:stretch>
              <a:fillRect/>
            </a:stretch>
          </a:blipFill>
        </p:spPr>
      </p:sp>
      <p:sp>
        <p:nvSpPr>
          <p:cNvPr id="4" name="Freeform 4"/>
          <p:cNvSpPr/>
          <p:nvPr/>
        </p:nvSpPr>
        <p:spPr>
          <a:xfrm>
            <a:off x="1028700" y="2684780"/>
            <a:ext cx="16912590" cy="5826125"/>
          </a:xfrm>
          <a:custGeom>
            <a:avLst/>
            <a:gdLst/>
            <a:ahLst/>
            <a:cxnLst/>
            <a:rect l="l" t="t" r="r" b="b"/>
            <a:pathLst>
              <a:path w="16653055" h="5590189">
                <a:moveTo>
                  <a:pt x="0" y="0"/>
                </a:moveTo>
                <a:lnTo>
                  <a:pt x="16653055" y="0"/>
                </a:lnTo>
                <a:lnTo>
                  <a:pt x="16653055" y="5590189"/>
                </a:lnTo>
                <a:lnTo>
                  <a:pt x="0" y="5590189"/>
                </a:lnTo>
                <a:lnTo>
                  <a:pt x="0" y="0"/>
                </a:lnTo>
                <a:close/>
              </a:path>
            </a:pathLst>
          </a:custGeom>
          <a:blipFill>
            <a:blip r:embed="rId3"/>
            <a:stretch>
              <a:fillRect/>
            </a:stretch>
          </a:blipFill>
        </p:spPr>
      </p:sp>
      <p:sp>
        <p:nvSpPr>
          <p:cNvPr id="5" name="TextBox 5"/>
          <p:cNvSpPr txBox="1"/>
          <p:nvPr/>
        </p:nvSpPr>
        <p:spPr>
          <a:xfrm>
            <a:off x="1028700" y="2041227"/>
            <a:ext cx="4182223" cy="534670"/>
          </a:xfrm>
          <a:prstGeom prst="rect">
            <a:avLst/>
          </a:prstGeom>
        </p:spPr>
        <p:txBody>
          <a:bodyPr lIns="0" tIns="0" rIns="0" bIns="0" rtlCol="0" anchor="t">
            <a:spAutoFit/>
          </a:bodyPr>
          <a:lstStyle/>
          <a:p>
            <a:pPr algn="ctr">
              <a:lnSpc>
                <a:spcPts val="2085"/>
              </a:lnSpc>
            </a:pPr>
            <a:r>
              <a:rPr lang="en-US" sz="2895">
                <a:solidFill>
                  <a:schemeClr val="bg1"/>
                </a:solidFill>
                <a:latin typeface="Times New Roman" panose="02020603050405020304"/>
              </a:rPr>
              <a:t>2.  MÔ TẢ USE CASE</a:t>
            </a:r>
            <a:endParaRPr lang="en-US" sz="2895">
              <a:solidFill>
                <a:schemeClr val="bg1"/>
              </a:solidFill>
              <a:latin typeface="Times New Roman" panose="02020603050405020304"/>
            </a:endParaRPr>
          </a:p>
          <a:p>
            <a:pPr marL="0" lvl="0" indent="0" algn="ctr">
              <a:lnSpc>
                <a:spcPts val="2085"/>
              </a:lnSpc>
              <a:spcBef>
                <a:spcPct val="0"/>
              </a:spcBef>
            </a:pPr>
            <a:endParaRPr lang="en-US" sz="2895">
              <a:solidFill>
                <a:schemeClr val="bg1"/>
              </a:solidFill>
              <a:latin typeface="Times New Roman" panose="02020603050405020304"/>
            </a:endParaRPr>
          </a:p>
        </p:txBody>
      </p:sp>
      <p:sp>
        <p:nvSpPr>
          <p:cNvPr id="39" name="Text Box 38"/>
          <p:cNvSpPr txBox="1"/>
          <p:nvPr/>
        </p:nvSpPr>
        <p:spPr>
          <a:xfrm>
            <a:off x="17145000" y="9105900"/>
            <a:ext cx="914400" cy="964565"/>
          </a:xfrm>
          <a:prstGeom prst="rect">
            <a:avLst/>
          </a:prstGeom>
          <a:noFill/>
        </p:spPr>
        <p:txBody>
          <a:bodyPr wrap="square" rtlCol="0" anchor="t">
            <a:noAutofit/>
          </a:bodyPr>
          <a:p>
            <a:r>
              <a:rPr lang="en-US" sz="5000">
                <a:solidFill>
                  <a:srgbClr val="FFFFFF"/>
                </a:solidFill>
                <a:latin typeface="Times New Roman" panose="02020603050405020304" charset="0"/>
                <a:cs typeface="Times New Roman" panose="02020603050405020304" charset="0"/>
                <a:sym typeface="+mn-ea"/>
              </a:rPr>
              <a:t>09</a:t>
            </a:r>
            <a:endParaRPr lang="en-US" sz="5000">
              <a:solidFill>
                <a:srgbClr val="FFFFFF"/>
              </a:solidFill>
              <a:latin typeface="Times New Roman" panose="02020603050405020304" charset="0"/>
              <a:cs typeface="Times New Roman" panose="02020603050405020304" charset="0"/>
              <a:sym typeface="+mn-ea"/>
            </a:endParaRPr>
          </a:p>
        </p:txBody>
      </p:sp>
      <p:sp>
        <p:nvSpPr>
          <p:cNvPr id="7" name="TextBox 5"/>
          <p:cNvSpPr txBox="1"/>
          <p:nvPr/>
        </p:nvSpPr>
        <p:spPr>
          <a:xfrm>
            <a:off x="3999263" y="792835"/>
            <a:ext cx="9767755" cy="426085"/>
          </a:xfrm>
          <a:prstGeom prst="rect">
            <a:avLst/>
          </a:prstGeom>
        </p:spPr>
        <p:txBody>
          <a:bodyPr lIns="0" tIns="0" rIns="0" bIns="0" rtlCol="0" anchor="t">
            <a:spAutoFit/>
          </a:bodyPr>
          <a:p>
            <a:pPr marL="0" lvl="0" indent="0" algn="ctr">
              <a:lnSpc>
                <a:spcPts val="3325"/>
              </a:lnSpc>
              <a:spcBef>
                <a:spcPct val="0"/>
              </a:spcBef>
            </a:pPr>
            <a:r>
              <a:rPr lang="en-US" sz="4620">
                <a:solidFill>
                  <a:schemeClr val="bg1"/>
                </a:solidFill>
                <a:latin typeface="Times New Roman" panose="02020603050405020304"/>
              </a:rPr>
              <a:t>II. PHÂN TÍCH VÀ THIẾT KẾ</a:t>
            </a:r>
            <a:endParaRPr lang="en-US" sz="4620">
              <a:solidFill>
                <a:schemeClr val="bg1"/>
              </a:solidFill>
              <a:latin typeface="Times New Roman" panose="020206030504050203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3496</Words>
  <Application>WPS Presentation</Application>
  <PresentationFormat>On-screen Show (4:3)</PresentationFormat>
  <Paragraphs>271</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SimSun</vt:lpstr>
      <vt:lpstr>Wingdings</vt:lpstr>
      <vt:lpstr>Times New Roman</vt:lpstr>
      <vt:lpstr>Times New Roman</vt:lpstr>
      <vt:lpstr>Computer Says No</vt:lpstr>
      <vt:lpstr>Arial</vt:lpstr>
      <vt:lpstr>Poppins</vt:lpstr>
      <vt:lpstr>Microsoft YaHei</vt:lpstr>
      <vt:lpstr>Arial Unicode MS</vt:lpstr>
      <vt:lpstr>Calibri</vt:lpstr>
      <vt:lpstr>Poppins Medium</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Nhom05_QuanLyLuongSanPham</dc:title>
  <dc:creator/>
  <cp:lastModifiedBy>hoang</cp:lastModifiedBy>
  <cp:revision>178</cp:revision>
  <dcterms:created xsi:type="dcterms:W3CDTF">2006-08-16T00:00:00Z</dcterms:created>
  <dcterms:modified xsi:type="dcterms:W3CDTF">2023-12-14T02:46:31Z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BF2200E967CE48FFA9644680F47A3ECE_12</vt:lpwstr>
  </property>
  <property fmtid="{D5CDD505-2E9C-101B-9397-08002B2CF9AE}" pid="3" name="KSOProductBuildVer">
    <vt:lpwstr>1033-12.2.0.13359</vt:lpwstr>
  </property>
</Properties>
</file>